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2" r:id="rId2"/>
    <p:sldId id="343" r:id="rId3"/>
    <p:sldId id="346" r:id="rId4"/>
    <p:sldId id="353" r:id="rId5"/>
    <p:sldId id="373" r:id="rId6"/>
    <p:sldId id="374" r:id="rId7"/>
    <p:sldId id="347" r:id="rId8"/>
    <p:sldId id="348" r:id="rId9"/>
    <p:sldId id="368" r:id="rId10"/>
    <p:sldId id="349" r:id="rId11"/>
    <p:sldId id="376" r:id="rId12"/>
    <p:sldId id="377" r:id="rId13"/>
    <p:sldId id="363" r:id="rId14"/>
    <p:sldId id="364" r:id="rId15"/>
    <p:sldId id="355" r:id="rId16"/>
    <p:sldId id="375" r:id="rId17"/>
    <p:sldId id="356" r:id="rId18"/>
    <p:sldId id="357" r:id="rId19"/>
    <p:sldId id="358" r:id="rId20"/>
    <p:sldId id="359" r:id="rId21"/>
    <p:sldId id="360" r:id="rId22"/>
    <p:sldId id="371" r:id="rId23"/>
    <p:sldId id="361" r:id="rId24"/>
    <p:sldId id="381" r:id="rId25"/>
    <p:sldId id="370" r:id="rId26"/>
    <p:sldId id="372" r:id="rId27"/>
    <p:sldId id="362" r:id="rId28"/>
    <p:sldId id="378" r:id="rId29"/>
    <p:sldId id="379" r:id="rId30"/>
    <p:sldId id="38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>
        <p:scale>
          <a:sx n="120" d="100"/>
          <a:sy n="120" d="100"/>
        </p:scale>
        <p:origin x="13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E9C6DF-F0A7-4D37-AE7B-A400597544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007FB9-7930-4D29-A1E2-C394BBAA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C056A-7755-41E0-8F56-A569D5003C1A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127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8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8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6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416D-DB5E-4614-A6BB-8BC645B42A0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E5B7-DFEE-48EE-865F-EC010B72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57" y="129837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objectives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905000"/>
            <a:ext cx="8964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the opioids: prototype, morphine vs codeine    </a:t>
            </a:r>
          </a:p>
          <a:p>
            <a:pPr defTabSz="457200"/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the mechanisms of opioid (morphine/fentanyl) action at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peripheral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tissues, spinal cord and brain</a:t>
            </a:r>
          </a:p>
          <a:p>
            <a:pPr defTabSz="457200"/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the pharmacological responses associated with the stimulation of 	</a:t>
            </a:r>
            <a:r>
              <a:rPr lang="el-G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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l-G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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receptor subtypes by the endogenous opioid agonists 	(endorphins, 	</a:t>
            </a:r>
            <a:r>
              <a:rPr lang="en-US" sz="2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dynorphins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enkephalins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tabLst>
                <a:tab pos="4572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Contrast the differences in pharmacology between morphine and other 	agonists such as meperidine, fentanyl &amp; methadone.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Discuss the toxicity and treatment of morphine overdose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Compare the full agonist, partial agonists and agonist-antagonists</a:t>
            </a:r>
          </a:p>
          <a:p>
            <a:pPr>
              <a:tabLst>
                <a:tab pos="461963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Name and compare the opioid antagonists (MOR)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Describe the mechanism of action of cannabinoids and their interaction with 	opioid drugs </a:t>
            </a: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2000" b="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"/>
            <a:ext cx="713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Basic Pharmacology of Opioids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028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0226"/>
            <a:ext cx="7182377" cy="386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47752"/>
            <a:ext cx="8937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90DFF"/>
                </a:solidFill>
              </a:rPr>
              <a:t> </a:t>
            </a:r>
            <a:r>
              <a:rPr lang="en-US" sz="2400" b="1" dirty="0" smtClean="0">
                <a:solidFill>
                  <a:srgbClr val="F90DFF"/>
                </a:solidFill>
              </a:rPr>
              <a:t>Potency </a:t>
            </a:r>
            <a:r>
              <a:rPr lang="en-US" sz="2400" b="1" dirty="0" smtClean="0">
                <a:solidFill>
                  <a:srgbClr val="F90DFF"/>
                </a:solidFill>
              </a:rPr>
              <a:t>and Efficacy: to determine pharmacological effects</a:t>
            </a:r>
          </a:p>
          <a:p>
            <a:pPr defTabSz="457200"/>
            <a:r>
              <a:rPr lang="en-US" sz="2400" b="1" dirty="0">
                <a:solidFill>
                  <a:srgbClr val="F90DFF"/>
                </a:solidFill>
              </a:rPr>
              <a:t>	</a:t>
            </a:r>
            <a:r>
              <a:rPr lang="en-US" sz="2400" b="1" dirty="0" smtClean="0">
                <a:solidFill>
                  <a:srgbClr val="F90DFF"/>
                </a:solidFill>
              </a:rPr>
              <a:t> of opioids on µ receptors (agonists, partial agonists, antagonists)</a:t>
            </a:r>
            <a:endParaRPr lang="en-US" sz="2400" b="1" dirty="0">
              <a:solidFill>
                <a:srgbClr val="F90D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056" y="57912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343536"/>
                </a:solidFill>
                <a:latin typeface="Source Sans Pro"/>
              </a:rPr>
              <a:t>Butorphanol</a:t>
            </a:r>
            <a:r>
              <a:rPr lang="en-US" b="1" dirty="0" smtClean="0">
                <a:solidFill>
                  <a:srgbClr val="343536"/>
                </a:solidFill>
                <a:latin typeface="Source Sans Pro"/>
              </a:rPr>
              <a:t> </a:t>
            </a:r>
            <a:r>
              <a:rPr lang="en-US" b="1" dirty="0" smtClean="0">
                <a:solidFill>
                  <a:srgbClr val="343536"/>
                </a:solidFill>
                <a:latin typeface="Source Sans Pro"/>
              </a:rPr>
              <a:t>has </a:t>
            </a:r>
            <a:r>
              <a:rPr lang="en-US" b="1" dirty="0">
                <a:solidFill>
                  <a:srgbClr val="343536"/>
                </a:solidFill>
                <a:latin typeface="Source Sans Pro"/>
              </a:rPr>
              <a:t>significantly greater analgesia in women than in </a:t>
            </a:r>
            <a:r>
              <a:rPr lang="en-US" b="1" dirty="0" smtClean="0">
                <a:solidFill>
                  <a:srgbClr val="343536"/>
                </a:solidFill>
                <a:latin typeface="Source Sans Pro"/>
              </a:rPr>
              <a:t>men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276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following is a full opioid agonist for MOR? [Select all that apply]</a:t>
            </a:r>
          </a:p>
          <a:p>
            <a:pPr marL="342900" indent="-342900">
              <a:buAutoNum type="alphaUcPeriod"/>
            </a:pPr>
            <a:r>
              <a:rPr lang="en-US" dirty="0" smtClean="0"/>
              <a:t>Morphine</a:t>
            </a:r>
          </a:p>
          <a:p>
            <a:pPr marL="342900" indent="-342900">
              <a:buAutoNum type="alphaUcPeriod"/>
            </a:pPr>
            <a:r>
              <a:rPr lang="en-US" dirty="0" smtClean="0"/>
              <a:t>Fentanyl</a:t>
            </a:r>
          </a:p>
          <a:p>
            <a:pPr marL="342900" indent="-342900">
              <a:buAutoNum type="alphaUcPeriod"/>
            </a:pPr>
            <a:r>
              <a:rPr lang="en-US" dirty="0" smtClean="0"/>
              <a:t>Hydromorphone</a:t>
            </a:r>
          </a:p>
          <a:p>
            <a:pPr marL="342900" indent="-342900">
              <a:buAutoNum type="alphaUcPeriod"/>
            </a:pPr>
            <a:r>
              <a:rPr lang="en-US" dirty="0" smtClean="0"/>
              <a:t>Buprenorphine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Butorphanol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839" y="1906726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following is a partial opioid agonist for MOR? [Select all that apply]</a:t>
            </a:r>
          </a:p>
          <a:p>
            <a:pPr marL="342900" indent="-342900">
              <a:buAutoNum type="alphaUcPeriod"/>
            </a:pPr>
            <a:r>
              <a:rPr lang="en-US" dirty="0" smtClean="0"/>
              <a:t>Morphine</a:t>
            </a:r>
          </a:p>
          <a:p>
            <a:pPr marL="342900" indent="-342900">
              <a:buAutoNum type="alphaUcPeriod"/>
            </a:pPr>
            <a:r>
              <a:rPr lang="en-US" dirty="0" smtClean="0"/>
              <a:t>Fentanyl</a:t>
            </a:r>
          </a:p>
          <a:p>
            <a:pPr marL="342900" indent="-342900">
              <a:buAutoNum type="alphaUcPeriod"/>
            </a:pPr>
            <a:r>
              <a:rPr lang="en-US" dirty="0" smtClean="0"/>
              <a:t>Hydromorphone</a:t>
            </a:r>
          </a:p>
          <a:p>
            <a:pPr marL="342900" indent="-342900">
              <a:buAutoNum type="alphaUcPeriod"/>
            </a:pPr>
            <a:r>
              <a:rPr lang="en-US" dirty="0" smtClean="0"/>
              <a:t>Buprenorphine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Butorphanol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of the following is an opioid antagonist for MOR?</a:t>
            </a:r>
          </a:p>
          <a:p>
            <a:pPr marL="342900" indent="-342900">
              <a:buAutoNum type="alphaUcPeriod"/>
            </a:pPr>
            <a:r>
              <a:rPr lang="en-US" dirty="0"/>
              <a:t>Morphine</a:t>
            </a:r>
          </a:p>
          <a:p>
            <a:pPr marL="342900" indent="-342900">
              <a:buAutoNum type="alphaUcPeriod"/>
            </a:pPr>
            <a:r>
              <a:rPr lang="en-US" dirty="0"/>
              <a:t>Fentanyl</a:t>
            </a:r>
          </a:p>
          <a:p>
            <a:pPr marL="342900" indent="-342900">
              <a:buAutoNum type="alphaUcPeriod"/>
            </a:pPr>
            <a:r>
              <a:rPr lang="en-US" dirty="0"/>
              <a:t>Hydromorphone</a:t>
            </a:r>
          </a:p>
          <a:p>
            <a:pPr marL="342900" indent="-342900">
              <a:buAutoNum type="alphaUcPeriod"/>
            </a:pPr>
            <a:r>
              <a:rPr lang="en-US" dirty="0"/>
              <a:t>Buprenorphine</a:t>
            </a:r>
          </a:p>
          <a:p>
            <a:pPr marL="342900" indent="-342900">
              <a:buAutoNum type="alphaUcPeriod"/>
            </a:pPr>
            <a:r>
              <a:rPr lang="en-US" dirty="0" err="1"/>
              <a:t>Butorphanol</a:t>
            </a:r>
            <a:endParaRPr lang="en-US" dirty="0"/>
          </a:p>
          <a:p>
            <a:r>
              <a:rPr lang="en-US" dirty="0" smtClean="0"/>
              <a:t>F.    Naloxone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one of the following opioids has the highest potency? </a:t>
            </a:r>
          </a:p>
          <a:p>
            <a:pPr marL="342900" indent="-342900">
              <a:buAutoNum type="alphaUcPeriod"/>
            </a:pPr>
            <a:r>
              <a:rPr lang="en-US" dirty="0" smtClean="0"/>
              <a:t>Morphine</a:t>
            </a:r>
          </a:p>
          <a:p>
            <a:pPr marL="342900" indent="-342900">
              <a:buAutoNum type="alphaUcPeriod"/>
            </a:pPr>
            <a:r>
              <a:rPr lang="en-US" dirty="0" smtClean="0"/>
              <a:t>Fentanyl</a:t>
            </a:r>
          </a:p>
          <a:p>
            <a:pPr marL="342900" indent="-342900">
              <a:buAutoNum type="alphaUcPeriod"/>
            </a:pPr>
            <a:r>
              <a:rPr lang="en-US" dirty="0" smtClean="0"/>
              <a:t>Hydromorphone</a:t>
            </a:r>
          </a:p>
          <a:p>
            <a:pPr marL="342900" indent="-342900">
              <a:buAutoNum type="alphaUcPeriod"/>
            </a:pPr>
            <a:r>
              <a:rPr lang="en-US" dirty="0" smtClean="0"/>
              <a:t>Buprenorphine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Butorphanol</a:t>
            </a:r>
            <a:endParaRPr lang="en-US" dirty="0" smtClean="0"/>
          </a:p>
          <a:p>
            <a:pPr marL="342900" indent="-342900">
              <a:buAutoNum type="alphaUcPeriod"/>
            </a:pPr>
            <a:endParaRPr lang="en-US" dirty="0"/>
          </a:p>
          <a:p>
            <a:r>
              <a:rPr lang="en-US" dirty="0"/>
              <a:t>Which one of the following opioids has the highest potency? </a:t>
            </a:r>
          </a:p>
          <a:p>
            <a:pPr marL="342900" indent="-342900">
              <a:buAutoNum type="alphaUcPeriod"/>
            </a:pPr>
            <a:r>
              <a:rPr lang="en-US" dirty="0"/>
              <a:t>Morphine</a:t>
            </a:r>
          </a:p>
          <a:p>
            <a:pPr marL="342900" indent="-342900">
              <a:buAutoNum type="alphaUcPeriod"/>
            </a:pPr>
            <a:r>
              <a:rPr lang="en-US" dirty="0" smtClean="0"/>
              <a:t>Hydromorphone</a:t>
            </a: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Buprenorphine</a:t>
            </a:r>
          </a:p>
          <a:p>
            <a:pPr marL="342900" indent="-342900">
              <a:buAutoNum type="alphaUcPeriod"/>
            </a:pPr>
            <a:r>
              <a:rPr lang="en-US" dirty="0" err="1"/>
              <a:t>Butorphanol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Which one of the following opioids has the highest efficacy? </a:t>
            </a:r>
          </a:p>
          <a:p>
            <a:pPr marL="342900" indent="-342900">
              <a:buAutoNum type="alphaUcPeriod"/>
            </a:pPr>
            <a:r>
              <a:rPr lang="en-US" dirty="0" smtClean="0"/>
              <a:t>Hydromorphone</a:t>
            </a: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Buprenorphine</a:t>
            </a:r>
          </a:p>
          <a:p>
            <a:pPr marL="342900" indent="-342900">
              <a:buAutoNum type="alphaUcPeriod"/>
            </a:pPr>
            <a:r>
              <a:rPr lang="en-US" dirty="0" err="1"/>
              <a:t>Butorphanol</a:t>
            </a:r>
            <a:endParaRPr lang="en-US" dirty="0"/>
          </a:p>
          <a:p>
            <a:pPr marL="342900" indent="-342900">
              <a:buAutoNum type="alphaUcPeriod" startAt="4"/>
            </a:pPr>
            <a:r>
              <a:rPr lang="en-US" dirty="0" smtClean="0"/>
              <a:t>Naloxone</a:t>
            </a:r>
          </a:p>
          <a:p>
            <a:pPr marL="342900" indent="-342900">
              <a:buAutoNum type="alphaUcPeriod" startAt="4"/>
            </a:pPr>
            <a:endParaRPr lang="en-US" dirty="0"/>
          </a:p>
          <a:p>
            <a:pPr marL="342900" indent="-342900">
              <a:buAutoNum type="alphaU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0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052070" cy="49486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181600"/>
            <a:ext cx="815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30000" dirty="0">
                <a:solidFill>
                  <a:srgbClr val="333333"/>
                </a:solidFill>
                <a:latin typeface="Source Sans Pro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+++, ++, +, strong agonist; ±, partial or weak agonist; -, antagonist.</a:t>
            </a:r>
          </a:p>
          <a:p>
            <a:pPr algn="ctr"/>
            <a:r>
              <a:rPr lang="en-US" sz="1400" baseline="30000" dirty="0">
                <a:solidFill>
                  <a:srgbClr val="333333"/>
                </a:solidFill>
                <a:latin typeface="Source Sans Pro"/>
              </a:rPr>
              <a:t>2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Available in sustained-release forms, morphine (MS </a:t>
            </a:r>
            <a:r>
              <a:rPr lang="en-US" sz="1400" dirty="0" err="1">
                <a:solidFill>
                  <a:srgbClr val="333333"/>
                </a:solidFill>
                <a:latin typeface="Source Sans Pro"/>
              </a:rPr>
              <a:t>Contin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); oxycodone (OxyContin).</a:t>
            </a:r>
          </a:p>
          <a:p>
            <a:pPr algn="ctr"/>
            <a:r>
              <a:rPr lang="en-US" sz="1400" baseline="30000" dirty="0">
                <a:solidFill>
                  <a:srgbClr val="333333"/>
                </a:solidFill>
                <a:latin typeface="Source Sans Pro"/>
              </a:rPr>
              <a:t>3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No consensus—may have higher potency.</a:t>
            </a:r>
          </a:p>
          <a:p>
            <a:pPr algn="ctr"/>
            <a:r>
              <a:rPr lang="en-US" sz="1400" baseline="30000" dirty="0">
                <a:solidFill>
                  <a:srgbClr val="333333"/>
                </a:solidFill>
                <a:latin typeface="Source Sans Pro"/>
              </a:rPr>
              <a:t>4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Administered as an infusion at 0.025–0.2 mcg/kg/min.</a:t>
            </a:r>
          </a:p>
          <a:p>
            <a:pPr algn="ctr"/>
            <a:r>
              <a:rPr lang="en-US" sz="1400" baseline="30000" dirty="0">
                <a:solidFill>
                  <a:srgbClr val="333333"/>
                </a:solidFill>
                <a:latin typeface="Source Sans Pro"/>
              </a:rPr>
              <a:t>5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Duration is dependent on </a:t>
            </a:r>
            <a:r>
              <a:rPr lang="en-US" sz="1400" b="1" dirty="0">
                <a:solidFill>
                  <a:srgbClr val="333333"/>
                </a:solidFill>
                <a:latin typeface="Source Sans Pro"/>
              </a:rPr>
              <a:t>a context-sensitive half-time 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of 3–4 minutes.</a:t>
            </a:r>
          </a:p>
          <a:p>
            <a:pPr algn="ctr"/>
            <a:r>
              <a:rPr lang="en-US" sz="1400" baseline="30000" dirty="0">
                <a:solidFill>
                  <a:srgbClr val="333333"/>
                </a:solidFill>
                <a:latin typeface="Source Sans Pro"/>
              </a:rPr>
              <a:t>6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Available in tablets containing acetaminophen (Norco, Vicodin, Lortab, others).</a:t>
            </a:r>
          </a:p>
          <a:p>
            <a:pPr algn="ctr"/>
            <a:r>
              <a:rPr lang="en-US" sz="1400" baseline="30000" dirty="0">
                <a:solidFill>
                  <a:srgbClr val="333333"/>
                </a:solidFill>
                <a:latin typeface="Source Sans Pro"/>
              </a:rPr>
              <a:t>7</a:t>
            </a:r>
            <a:r>
              <a:rPr lang="en-US" sz="1400" dirty="0">
                <a:solidFill>
                  <a:srgbClr val="333333"/>
                </a:solidFill>
                <a:latin typeface="Source Sans Pro"/>
              </a:rPr>
              <a:t>Available in tablets containing acetaminophen (Percocet); aspirin (Percodan).</a:t>
            </a:r>
            <a:endParaRPr lang="en-US" sz="1400" b="0" i="0" dirty="0">
              <a:solidFill>
                <a:srgbClr val="333333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4212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4102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E7E"/>
                </a:solidFill>
                <a:latin typeface="Times New Roman" panose="02020603050405020304" pitchFamily="18" charset="0"/>
              </a:rPr>
              <a:t>The “context-sensitive half-time” (50% plasma decrement time) for fentanyl, </a:t>
            </a:r>
            <a:r>
              <a:rPr lang="en-US" dirty="0" err="1">
                <a:solidFill>
                  <a:srgbClr val="7F7E7E"/>
                </a:solidFill>
                <a:latin typeface="Times New Roman" panose="02020603050405020304" pitchFamily="18" charset="0"/>
              </a:rPr>
              <a:t>alfentanil</a:t>
            </a:r>
            <a:r>
              <a:rPr lang="en-US" dirty="0">
                <a:solidFill>
                  <a:srgbClr val="7F7E7E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F7E7E"/>
                </a:solidFill>
                <a:latin typeface="Times New Roman" panose="02020603050405020304" pitchFamily="18" charset="0"/>
              </a:rPr>
              <a:t>sufentanil</a:t>
            </a:r>
            <a:r>
              <a:rPr lang="en-US" dirty="0">
                <a:solidFill>
                  <a:srgbClr val="7F7E7E"/>
                </a:solidFill>
                <a:latin typeface="Times New Roman" panose="02020603050405020304" pitchFamily="18" charset="0"/>
              </a:rPr>
              <a:t>, remifentanil, morphine, methadone, meperidine, and hydromorphone, based on the pharmacokinetics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5998391" cy="3682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" y="304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The </a:t>
            </a:r>
            <a:r>
              <a:rPr lang="en-US" b="1" dirty="0">
                <a:solidFill>
                  <a:srgbClr val="212121"/>
                </a:solidFill>
                <a:latin typeface="BlinkMacSystemFont"/>
              </a:rPr>
              <a:t>context-sensitive half-time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is the time required for blood or plasma concentrations of a drug to decrease by 50% after discontinuation of drug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32" y="543272"/>
            <a:ext cx="7772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CNS Effects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90DFF"/>
                </a:solidFill>
                <a:latin typeface="Arial" charset="0"/>
              </a:rPr>
              <a:t>Analgesia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90DFF"/>
                </a:solidFill>
                <a:latin typeface="Arial" charset="0"/>
              </a:rPr>
              <a:t>Euphoria </a:t>
            </a:r>
            <a:r>
              <a:rPr lang="en-US" sz="2000" dirty="0" smtClean="0">
                <a:latin typeface="Arial" charset="0"/>
              </a:rPr>
              <a:t>(intense feelings of well-being, elation, happiness, ecstasy, excitement and joy)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Sedation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90DFF"/>
                </a:solidFill>
                <a:latin typeface="Arial" charset="0"/>
              </a:rPr>
              <a:t>Respiratory depression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90DFF"/>
                </a:solidFill>
                <a:latin typeface="Arial" charset="0"/>
              </a:rPr>
              <a:t>Cough </a:t>
            </a:r>
            <a:r>
              <a:rPr lang="en-US" sz="2000" dirty="0" smtClean="0">
                <a:solidFill>
                  <a:srgbClr val="F90DFF"/>
                </a:solidFill>
                <a:latin typeface="Arial" charset="0"/>
              </a:rPr>
              <a:t>suppression</a:t>
            </a:r>
            <a:endParaRPr lang="en-US" sz="2000" dirty="0">
              <a:solidFill>
                <a:srgbClr val="F90DFF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Miosis</a:t>
            </a:r>
            <a:r>
              <a:rPr lang="en-US" sz="2000" dirty="0" smtClean="0">
                <a:latin typeface="Arial" charset="0"/>
              </a:rPr>
              <a:t> (constriction of the pupil)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Arial" charset="0"/>
              </a:rPr>
              <a:t>Truncal</a:t>
            </a:r>
            <a:r>
              <a:rPr lang="en-US" sz="2000" dirty="0">
                <a:latin typeface="Arial" charset="0"/>
              </a:rPr>
              <a:t> rigidity (w/lipid soluble </a:t>
            </a:r>
            <a:r>
              <a:rPr lang="en-US" sz="2000" dirty="0" err="1">
                <a:latin typeface="Arial" charset="0"/>
              </a:rPr>
              <a:t>opioids</a:t>
            </a:r>
            <a:r>
              <a:rPr lang="en-US" sz="2000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90DFF"/>
                </a:solidFill>
                <a:latin typeface="Arial" charset="0"/>
              </a:rPr>
              <a:t>Nausea/Vomiting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>
                <a:latin typeface="Arial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Arial" charset="0"/>
              </a:rPr>
              <a:t>PNS</a:t>
            </a:r>
            <a:r>
              <a:rPr lang="en-US" sz="2400" b="1" dirty="0">
                <a:latin typeface="Arial" charset="0"/>
              </a:rPr>
              <a:t> Effects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Smooth muscle (See GI)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CV – Most have no major effects!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90DFF"/>
                </a:solidFill>
                <a:latin typeface="Arial" charset="0"/>
              </a:rPr>
              <a:t>GI – </a:t>
            </a:r>
            <a:r>
              <a:rPr lang="en-US" sz="2000" b="1" i="1" dirty="0">
                <a:solidFill>
                  <a:srgbClr val="F90DFF"/>
                </a:solidFill>
                <a:latin typeface="Arial" charset="0"/>
              </a:rPr>
              <a:t>Constipation</a:t>
            </a:r>
            <a:r>
              <a:rPr lang="en-US" sz="2000" dirty="0">
                <a:solidFill>
                  <a:srgbClr val="F90DFF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(motility drops, increased absorption)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Renal function decrease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May prolong labor </a:t>
            </a:r>
          </a:p>
        </p:txBody>
      </p:sp>
    </p:spTree>
    <p:extLst>
      <p:ext uri="{BB962C8B-B14F-4D97-AF65-F5344CB8AC3E}">
        <p14:creationId xmlns:p14="http://schemas.microsoft.com/office/powerpoint/2010/main" val="15215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839200" cy="412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 following adverse effect accounts for the death by opioid overdose? 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Respiratory depression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Sedation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Constipation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Euphoria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Hypotension</a:t>
            </a:r>
          </a:p>
          <a:p>
            <a:pPr>
              <a:lnSpc>
                <a:spcPct val="107000"/>
              </a:lnSpc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/>
              <a:t>Which of the following is a peripheral effect of morphine? </a:t>
            </a:r>
          </a:p>
          <a:p>
            <a:r>
              <a:rPr lang="en-US" dirty="0"/>
              <a:t>A. Constipation</a:t>
            </a:r>
          </a:p>
          <a:p>
            <a:r>
              <a:rPr lang="en-US" dirty="0"/>
              <a:t>B. Bradycardia and hypotension</a:t>
            </a:r>
          </a:p>
          <a:p>
            <a:r>
              <a:rPr lang="en-US" dirty="0"/>
              <a:t>C. Biliary colic and/or biliary duct spasm</a:t>
            </a:r>
          </a:p>
          <a:p>
            <a:r>
              <a:rPr lang="en-US" dirty="0"/>
              <a:t>D. Urinary retention</a:t>
            </a:r>
          </a:p>
          <a:p>
            <a:r>
              <a:rPr lang="en-US" dirty="0" smtClean="0"/>
              <a:t>E</a:t>
            </a:r>
            <a:r>
              <a:rPr lang="en-US" dirty="0"/>
              <a:t>. All of the above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1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496944" cy="54726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latin typeface="Arial" charset="0"/>
              </a:rPr>
              <a:t>1. </a:t>
            </a:r>
            <a:r>
              <a:rPr lang="en-US" sz="2400" b="1" dirty="0" smtClean="0">
                <a:solidFill>
                  <a:srgbClr val="F90DFF"/>
                </a:solidFill>
                <a:latin typeface="Arial" charset="0"/>
              </a:rPr>
              <a:t>Analgesia: acts on CNS</a:t>
            </a:r>
          </a:p>
          <a:p>
            <a:pPr marL="541338" indent="-187325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pain less intense</a:t>
            </a:r>
          </a:p>
          <a:p>
            <a:pPr marL="541338" indent="-187325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pain threshold elevated</a:t>
            </a:r>
          </a:p>
          <a:p>
            <a:pPr marL="541338" indent="-187325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less discomfort (more effective for dull pain)</a:t>
            </a:r>
          </a:p>
          <a:p>
            <a:pPr marL="541338" indent="-187325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sharp intermittent pain relieved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latin typeface="Arial" charset="0"/>
              </a:rPr>
              <a:t>2. </a:t>
            </a:r>
            <a:r>
              <a:rPr lang="en-US" sz="2000" b="1" dirty="0" smtClean="0">
                <a:solidFill>
                  <a:srgbClr val="F90DFF"/>
                </a:solidFill>
                <a:latin typeface="Arial" charset="0"/>
              </a:rPr>
              <a:t>SEDATION</a:t>
            </a:r>
            <a:r>
              <a:rPr lang="en-US" sz="2000" dirty="0" smtClean="0">
                <a:latin typeface="Arial" charset="0"/>
              </a:rPr>
              <a:t>: at therapeutic dosage; however, in extremely high doses </a:t>
            </a:r>
            <a:r>
              <a:rPr lang="en-US" sz="2000" dirty="0" err="1" smtClean="0">
                <a:latin typeface="Arial" charset="0"/>
              </a:rPr>
              <a:t>opioids</a:t>
            </a:r>
            <a:r>
              <a:rPr lang="en-US" sz="2000" dirty="0" smtClean="0">
                <a:latin typeface="Arial" charset="0"/>
              </a:rPr>
              <a:t> produce convulsions (e.g., </a:t>
            </a:r>
            <a:r>
              <a:rPr lang="en-US" sz="2000" dirty="0" err="1" smtClean="0">
                <a:solidFill>
                  <a:srgbClr val="F90DFF"/>
                </a:solidFill>
                <a:latin typeface="Arial" charset="0"/>
              </a:rPr>
              <a:t>meperidine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latin typeface="Arial" charset="0"/>
              </a:rPr>
              <a:t>3. </a:t>
            </a:r>
            <a:r>
              <a:rPr lang="en-US" sz="2000" b="1" dirty="0" smtClean="0">
                <a:solidFill>
                  <a:srgbClr val="F90DFF"/>
                </a:solidFill>
                <a:latin typeface="Arial" charset="0"/>
              </a:rPr>
              <a:t>EUPHORIA</a:t>
            </a:r>
            <a:r>
              <a:rPr lang="en-US" sz="2000" dirty="0" smtClean="0">
                <a:latin typeface="Arial" charset="0"/>
              </a:rPr>
              <a:t>: more prominent in addicted individuals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latin typeface="Arial" charset="0"/>
              </a:rPr>
              <a:t>4. </a:t>
            </a:r>
            <a:r>
              <a:rPr lang="en-US" sz="2000" b="1" dirty="0" smtClean="0">
                <a:solidFill>
                  <a:srgbClr val="F90DFF"/>
                </a:solidFill>
                <a:latin typeface="Arial" charset="0"/>
              </a:rPr>
              <a:t>RESPIRATORY DEPRESSION</a:t>
            </a:r>
            <a:r>
              <a:rPr lang="en-US" sz="2000" b="1" dirty="0" smtClean="0">
                <a:latin typeface="Arial" charset="0"/>
              </a:rPr>
              <a:t>: </a:t>
            </a:r>
          </a:p>
          <a:p>
            <a:pPr marL="719138" indent="-365125">
              <a:lnSpc>
                <a:spcPct val="90000"/>
              </a:lnSpc>
              <a:buNone/>
            </a:pPr>
            <a:r>
              <a:rPr lang="en-US" sz="2000" dirty="0" smtClean="0">
                <a:latin typeface="Arial" charset="0"/>
              </a:rPr>
              <a:t>High dose; </a:t>
            </a:r>
            <a:r>
              <a:rPr lang="en-US" sz="2000" dirty="0" smtClean="0">
                <a:solidFill>
                  <a:srgbClr val="F90DFF"/>
                </a:solidFill>
                <a:latin typeface="Arial" charset="0"/>
              </a:rPr>
              <a:t>respiratory failure </a:t>
            </a:r>
            <a:r>
              <a:rPr lang="en-US" sz="2000" dirty="0" smtClean="0">
                <a:latin typeface="Arial" charset="0"/>
              </a:rPr>
              <a:t>and </a:t>
            </a:r>
            <a:r>
              <a:rPr lang="en-US" sz="2000" dirty="0" smtClean="0">
                <a:solidFill>
                  <a:srgbClr val="F90DFF"/>
                </a:solidFill>
                <a:latin typeface="Arial" charset="0"/>
              </a:rPr>
              <a:t>Death</a:t>
            </a:r>
          </a:p>
          <a:p>
            <a:pPr marL="719138" indent="-365125">
              <a:lnSpc>
                <a:spcPct val="90000"/>
              </a:lnSpc>
              <a:buNone/>
            </a:pPr>
            <a:r>
              <a:rPr lang="en-US" sz="2000" b="1" dirty="0" smtClean="0">
                <a:latin typeface="Arial" charset="0"/>
              </a:rPr>
              <a:t>Decrease</a:t>
            </a:r>
            <a:r>
              <a:rPr lang="en-US" sz="2000" dirty="0" smtClean="0">
                <a:latin typeface="Arial" charset="0"/>
              </a:rPr>
              <a:t> sensitivity of brain stem centers to CO</a:t>
            </a:r>
            <a:r>
              <a:rPr lang="en-US" sz="2000" baseline="-25000" dirty="0" smtClean="0">
                <a:latin typeface="Arial" charset="0"/>
              </a:rPr>
              <a:t>2</a:t>
            </a:r>
            <a:endParaRPr lang="en-US" sz="2000" dirty="0" smtClean="0">
              <a:latin typeface="Arial" charset="0"/>
            </a:endParaRPr>
          </a:p>
          <a:p>
            <a:pPr marL="719138" indent="-365125">
              <a:lnSpc>
                <a:spcPct val="90000"/>
              </a:lnSpc>
              <a:buNone/>
            </a:pPr>
            <a:r>
              <a:rPr lang="en-US" sz="2000" i="1" dirty="0" smtClean="0">
                <a:latin typeface="Arial" charset="0"/>
              </a:rPr>
              <a:t>Pure oxygen can induce apnea during severe respiratory depression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latin typeface="Arial" charset="0"/>
              </a:rPr>
              <a:t>5. </a:t>
            </a:r>
            <a:r>
              <a:rPr lang="en-US" sz="2000" b="1" dirty="0" smtClean="0">
                <a:solidFill>
                  <a:srgbClr val="F90DFF"/>
                </a:solidFill>
                <a:latin typeface="Arial" charset="0"/>
              </a:rPr>
              <a:t>NAUSEA AND VOMITING</a:t>
            </a:r>
            <a:r>
              <a:rPr lang="en-US" sz="2000" b="1" dirty="0" smtClean="0">
                <a:latin typeface="Arial" charset="0"/>
              </a:rPr>
              <a:t>: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stimulate</a:t>
            </a:r>
            <a:r>
              <a:rPr lang="en-US" sz="2000" dirty="0" smtClean="0">
                <a:latin typeface="Arial" charset="0"/>
              </a:rPr>
              <a:t> the chemoreceptor trigger zone (</a:t>
            </a:r>
            <a:r>
              <a:rPr lang="en-US" sz="2000" dirty="0" smtClean="0">
                <a:solidFill>
                  <a:srgbClr val="F90DFF"/>
                </a:solidFill>
                <a:latin typeface="Arial" charset="0"/>
              </a:rPr>
              <a:t>CTZ</a:t>
            </a:r>
            <a:r>
              <a:rPr lang="en-US" sz="2000" dirty="0" smtClean="0">
                <a:latin typeface="Arial" charset="0"/>
              </a:rPr>
              <a:t>) in the medulla oblongata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latin typeface="Arial" charset="0"/>
              </a:rPr>
              <a:t>6. </a:t>
            </a:r>
            <a:r>
              <a:rPr lang="en-US" sz="2000" b="1" dirty="0" smtClean="0">
                <a:solidFill>
                  <a:srgbClr val="F90DFF"/>
                </a:solidFill>
                <a:latin typeface="Arial" charset="0"/>
              </a:rPr>
              <a:t>COUGH REFLEX </a:t>
            </a:r>
            <a:r>
              <a:rPr lang="en-US" sz="2000" b="1" dirty="0" smtClean="0">
                <a:latin typeface="Arial" charset="0"/>
              </a:rPr>
              <a:t>(</a:t>
            </a:r>
            <a:r>
              <a:rPr lang="en-US" sz="2000" b="1" dirty="0" err="1" smtClean="0">
                <a:solidFill>
                  <a:srgbClr val="F90DFF"/>
                </a:solidFill>
                <a:latin typeface="Arial" charset="0"/>
              </a:rPr>
              <a:t>antitussive</a:t>
            </a:r>
            <a:r>
              <a:rPr lang="en-US" sz="2000" b="1" dirty="0" smtClean="0">
                <a:solidFill>
                  <a:srgbClr val="F90DFF"/>
                </a:solidFill>
                <a:latin typeface="Arial" charset="0"/>
              </a:rPr>
              <a:t> effect</a:t>
            </a:r>
            <a:r>
              <a:rPr lang="en-US" sz="2000" b="1" dirty="0" smtClean="0">
                <a:latin typeface="Arial" charset="0"/>
              </a:rPr>
              <a:t>): suppress</a:t>
            </a:r>
            <a:r>
              <a:rPr lang="en-US" sz="2000" dirty="0" smtClean="0">
                <a:latin typeface="Arial" charset="0"/>
              </a:rPr>
              <a:t> the cough reflex</a:t>
            </a:r>
          </a:p>
          <a:p>
            <a:pPr marL="541338" indent="-187325">
              <a:lnSpc>
                <a:spcPct val="90000"/>
              </a:lnSpc>
              <a:buNone/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332656"/>
            <a:ext cx="4299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90DFF"/>
                </a:solidFill>
              </a:rPr>
              <a:t>Pharmacological actions</a:t>
            </a:r>
            <a:endParaRPr lang="en-US" sz="3200" b="1" dirty="0">
              <a:solidFill>
                <a:srgbClr val="F90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apbrwww5.apsu.edu/thompsonj/anatomy%20&amp;%20physiology/2010/2010%20exam%20reviews/exam%204%20review/15-09_Pup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480720" cy="2738106"/>
          </a:xfrm>
          <a:prstGeom prst="rect">
            <a:avLst/>
          </a:prstGeom>
          <a:noFill/>
        </p:spPr>
      </p:pic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76672"/>
            <a:ext cx="8604448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latin typeface="Arial" charset="0"/>
              </a:rPr>
              <a:t>7. </a:t>
            </a:r>
            <a:r>
              <a:rPr lang="en-US" sz="2000" b="1" dirty="0" err="1" smtClean="0">
                <a:solidFill>
                  <a:srgbClr val="F90DFF"/>
                </a:solidFill>
                <a:latin typeface="Arial" charset="0"/>
              </a:rPr>
              <a:t>Miosis</a:t>
            </a:r>
            <a:r>
              <a:rPr lang="en-US" sz="2000" b="1" dirty="0" smtClean="0">
                <a:latin typeface="Arial" charset="0"/>
              </a:rPr>
              <a:t>: </a:t>
            </a:r>
            <a:r>
              <a:rPr lang="en-US" sz="2000" dirty="0" smtClean="0">
                <a:latin typeface="Arial" charset="0"/>
              </a:rPr>
              <a:t>Act on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>
                <a:latin typeface="Arial" charset="0"/>
              </a:rPr>
              <a:t> and </a:t>
            </a:r>
            <a:r>
              <a:rPr lang="en-US" sz="2000" dirty="0" smtClean="0">
                <a:latin typeface="Symbol" pitchFamily="18" charset="2"/>
              </a:rPr>
              <a:t>k </a:t>
            </a:r>
            <a:r>
              <a:rPr lang="en-US" sz="2000" dirty="0" smtClean="0">
                <a:latin typeface="Arial" charset="0"/>
              </a:rPr>
              <a:t>in </a:t>
            </a:r>
            <a:r>
              <a:rPr lang="en-US" sz="2000" dirty="0" err="1" smtClean="0">
                <a:latin typeface="Arial" charset="0"/>
              </a:rPr>
              <a:t>oculomotor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cucleus</a:t>
            </a:r>
            <a:r>
              <a:rPr lang="en-US" sz="2000" dirty="0" smtClean="0">
                <a:latin typeface="Arial" charset="0"/>
              </a:rPr>
              <a:t>, causing </a:t>
            </a:r>
            <a:r>
              <a:rPr lang="en-US" sz="2000" dirty="0" err="1" smtClean="0">
                <a:latin typeface="Arial" charset="0"/>
              </a:rPr>
              <a:t>pupillary</a:t>
            </a:r>
            <a:r>
              <a:rPr lang="en-US" sz="2000" dirty="0" smtClean="0">
                <a:latin typeface="Arial" charset="0"/>
              </a:rPr>
              <a:t> constriction (constrict pupil)</a:t>
            </a:r>
            <a:endParaRPr lang="en-US" sz="2000" b="1" dirty="0" smtClean="0">
              <a:latin typeface="Arial" charset="0"/>
            </a:endParaRPr>
          </a:p>
          <a:p>
            <a:pPr marL="719138" indent="-365125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90DFF"/>
                </a:solidFill>
                <a:latin typeface="Arial" charset="0"/>
              </a:rPr>
              <a:t>Pinpoint pupils </a:t>
            </a:r>
            <a:r>
              <a:rPr lang="en-US" sz="2000" dirty="0" smtClean="0">
                <a:latin typeface="Arial" charset="0"/>
              </a:rPr>
              <a:t>are characteristics of morphine overdose.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4581128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Pinpoint pupils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012160" y="450912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Dilated pupils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907704" y="116632"/>
            <a:ext cx="580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90DFF"/>
                </a:solidFill>
              </a:rPr>
              <a:t>Pharmacological actions  (cont’d)</a:t>
            </a:r>
            <a:endParaRPr lang="en-US" sz="3200" b="1" dirty="0">
              <a:solidFill>
                <a:srgbClr val="F90D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5445224"/>
            <a:ext cx="63184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5125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90DFF"/>
                </a:solidFill>
                <a:latin typeface="Arial" charset="0"/>
              </a:rPr>
              <a:t>Codeine</a:t>
            </a:r>
            <a:r>
              <a:rPr lang="en-US" dirty="0" smtClean="0">
                <a:latin typeface="Arial" charset="0"/>
              </a:rPr>
              <a:t> is a potent inhibitor of the cough reflex</a:t>
            </a:r>
          </a:p>
          <a:p>
            <a:pPr marL="719138" indent="-365125"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rgbClr val="F90DFF"/>
                </a:solidFill>
                <a:latin typeface="Arial" charset="0"/>
              </a:rPr>
              <a:t>Meperidine</a:t>
            </a:r>
            <a:r>
              <a:rPr lang="en-US" dirty="0" smtClean="0">
                <a:latin typeface="Arial" charset="0"/>
              </a:rPr>
              <a:t> has a weak effect</a:t>
            </a:r>
          </a:p>
          <a:p>
            <a:pPr marL="719138" indent="-365125">
              <a:lnSpc>
                <a:spcPct val="90000"/>
              </a:lnSpc>
              <a:buNone/>
            </a:pPr>
            <a:r>
              <a:rPr lang="en-US" dirty="0" err="1" smtClean="0">
                <a:latin typeface="Arial" charset="0"/>
              </a:rPr>
              <a:t>Dextromethorphan</a:t>
            </a:r>
            <a:r>
              <a:rPr lang="en-US" dirty="0" smtClean="0">
                <a:latin typeface="Arial" charset="0"/>
              </a:rPr>
              <a:t> has no GI effects, no respiration depression,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no analgesia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336" y="2348880"/>
            <a:ext cx="106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mydriasis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64096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90DFF"/>
                </a:solidFill>
              </a:rPr>
              <a:t>GASTROINTESTINAL TRACT</a:t>
            </a:r>
          </a:p>
          <a:p>
            <a:pPr marL="719138" indent="-365125"/>
            <a:r>
              <a:rPr lang="en-US" sz="2000" dirty="0" smtClean="0">
                <a:solidFill>
                  <a:srgbClr val="F90DFF"/>
                </a:solidFill>
              </a:rPr>
              <a:t>Decreases GI motility: </a:t>
            </a:r>
            <a:r>
              <a:rPr lang="en-US" sz="2000" dirty="0" smtClean="0"/>
              <a:t> constipation</a:t>
            </a:r>
          </a:p>
          <a:p>
            <a:pPr marL="719138" indent="-365125"/>
            <a:r>
              <a:rPr lang="en-US" sz="2000" dirty="0" err="1" smtClean="0">
                <a:solidFill>
                  <a:srgbClr val="F90DFF"/>
                </a:solidFill>
              </a:rPr>
              <a:t>Biliary</a:t>
            </a:r>
            <a:r>
              <a:rPr lang="en-US" sz="2000" dirty="0" smtClean="0">
                <a:solidFill>
                  <a:srgbClr val="F90DFF"/>
                </a:solidFill>
              </a:rPr>
              <a:t> tract spasm</a:t>
            </a:r>
          </a:p>
          <a:p>
            <a:pPr marL="719138" lvl="1" indent="-365125">
              <a:buNone/>
            </a:pPr>
            <a:r>
              <a:rPr lang="en-US" sz="1700" b="1" dirty="0" smtClean="0"/>
              <a:t>		exacerbate biliary colic </a:t>
            </a:r>
            <a:r>
              <a:rPr lang="en-US" sz="1700" dirty="0" smtClean="0"/>
              <a:t>(</a:t>
            </a:r>
            <a:r>
              <a:rPr lang="en-US" sz="1800" dirty="0" err="1" smtClean="0"/>
              <a:t>cholelithiasis</a:t>
            </a:r>
            <a:r>
              <a:rPr lang="en-US" sz="1800" dirty="0" smtClean="0"/>
              <a:t>,</a:t>
            </a:r>
          </a:p>
          <a:p>
            <a:pPr marL="719138" lvl="1" indent="-365125">
              <a:buNone/>
            </a:pPr>
            <a:r>
              <a:rPr lang="en-US" sz="1800" dirty="0"/>
              <a:t>	</a:t>
            </a:r>
            <a:r>
              <a:rPr lang="en-US" sz="1800" dirty="0" smtClean="0"/>
              <a:t> </a:t>
            </a:r>
            <a:r>
              <a:rPr lang="en-US" sz="1800" dirty="0"/>
              <a:t>a gallbladder attack or gallstone </a:t>
            </a:r>
            <a:r>
              <a:rPr lang="en-US" sz="1800" dirty="0" smtClean="0"/>
              <a:t>attack)</a:t>
            </a:r>
            <a:endParaRPr lang="en-US" sz="18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F90DFF"/>
                </a:solidFill>
              </a:rPr>
              <a:t>CARIOVASCULAR SYSTEM </a:t>
            </a:r>
          </a:p>
          <a:p>
            <a:pPr marL="719138" indent="-365125"/>
            <a:r>
              <a:rPr lang="en-US" sz="2000" dirty="0" smtClean="0"/>
              <a:t>No prominent effects</a:t>
            </a:r>
          </a:p>
          <a:p>
            <a:pPr marL="719138" indent="-365125"/>
            <a:r>
              <a:rPr lang="en-US" sz="2000" dirty="0" smtClean="0">
                <a:solidFill>
                  <a:srgbClr val="F90DFF"/>
                </a:solidFill>
              </a:rPr>
              <a:t>Peripheral </a:t>
            </a:r>
            <a:r>
              <a:rPr lang="en-US" sz="2000" dirty="0" err="1" smtClean="0">
                <a:solidFill>
                  <a:srgbClr val="F90DFF"/>
                </a:solidFill>
              </a:rPr>
              <a:t>vasodilation</a:t>
            </a:r>
            <a:r>
              <a:rPr lang="en-US" sz="2000" dirty="0" smtClean="0">
                <a:solidFill>
                  <a:srgbClr val="F90DFF"/>
                </a:solidFill>
              </a:rPr>
              <a:t> </a:t>
            </a:r>
            <a:r>
              <a:rPr lang="en-US" sz="2000" dirty="0" smtClean="0"/>
              <a:t>most prominent effect due to histamine release and decreased adrenergic tone</a:t>
            </a:r>
          </a:p>
          <a:p>
            <a:pPr marL="719138" indent="-365125"/>
            <a:r>
              <a:rPr lang="en-US" sz="2000" dirty="0" smtClean="0"/>
              <a:t>Very high doses may produce </a:t>
            </a:r>
            <a:r>
              <a:rPr lang="en-US" sz="2000" dirty="0" err="1" smtClean="0">
                <a:solidFill>
                  <a:srgbClr val="F90DFF"/>
                </a:solidFill>
              </a:rPr>
              <a:t>bradycardia</a:t>
            </a:r>
            <a:endParaRPr lang="en-US" sz="2000" dirty="0" smtClean="0">
              <a:solidFill>
                <a:srgbClr val="F90DFF"/>
              </a:solidFill>
            </a:endParaRPr>
          </a:p>
          <a:p>
            <a:pPr marL="719138" indent="-365125"/>
            <a:r>
              <a:rPr lang="en-US" sz="2000" dirty="0" smtClean="0">
                <a:solidFill>
                  <a:srgbClr val="F90DFF"/>
                </a:solidFill>
              </a:rPr>
              <a:t>Orthostatic hypotension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4" descr="http://constipationtreatmentx.com/wp-content/uploads/2011/11/home-remedy-for-constip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0728"/>
            <a:ext cx="2154090" cy="195782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7704" y="116632"/>
            <a:ext cx="580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90DFF"/>
                </a:solidFill>
              </a:rPr>
              <a:t>Pharmacological actions  (cont’d)</a:t>
            </a:r>
            <a:endParaRPr lang="en-US" sz="3200" b="1" dirty="0">
              <a:solidFill>
                <a:srgbClr val="F90D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521061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of the following statements about opioid analgesics are correct </a:t>
            </a:r>
            <a:r>
              <a:rPr lang="en-US" b="1" u="sng" dirty="0"/>
              <a:t>EXCEPT</a:t>
            </a:r>
            <a:r>
              <a:rPr lang="en-US" dirty="0"/>
              <a:t>:	</a:t>
            </a:r>
            <a:r>
              <a:rPr lang="en-US" dirty="0" smtClean="0"/>
              <a:t>A. They </a:t>
            </a:r>
            <a:r>
              <a:rPr lang="en-US" dirty="0"/>
              <a:t>have no significant direct effects on the heart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B. They </a:t>
            </a:r>
            <a:r>
              <a:rPr lang="en-US" dirty="0"/>
              <a:t>do not cause respiratory depression even overdosed	</a:t>
            </a:r>
            <a:r>
              <a:rPr lang="en-US" dirty="0" smtClean="0"/>
              <a:t>C. They </a:t>
            </a:r>
            <a:r>
              <a:rPr lang="en-US" dirty="0"/>
              <a:t>reduce urine production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D. They </a:t>
            </a:r>
            <a:r>
              <a:rPr lang="en-US" dirty="0"/>
              <a:t>increase intestinal peristalsis	</a:t>
            </a:r>
          </a:p>
        </p:txBody>
      </p:sp>
    </p:spTree>
    <p:extLst>
      <p:ext uri="{BB962C8B-B14F-4D97-AF65-F5344CB8AC3E}">
        <p14:creationId xmlns:p14="http://schemas.microsoft.com/office/powerpoint/2010/main" val="20816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lvl="2" algn="l" eaLnBrk="0" hangingPunct="0">
              <a:buFont typeface="Times" pitchFamily="18" charset="0"/>
              <a:buChar char="•"/>
            </a:pPr>
            <a:r>
              <a:rPr lang="en-US" sz="2000" b="0" i="1" dirty="0">
                <a:effectLst/>
                <a:latin typeface="Futura" pitchFamily="1" charset="0"/>
              </a:rPr>
              <a:t> </a:t>
            </a:r>
            <a:r>
              <a:rPr lang="en-US" sz="2000" i="1" u="sng" dirty="0">
                <a:latin typeface="Arial" pitchFamily="34" charset="0"/>
              </a:rPr>
              <a:t>Opium</a:t>
            </a:r>
            <a:r>
              <a:rPr lang="en-US" sz="2000" b="0" i="1" dirty="0">
                <a:solidFill>
                  <a:srgbClr val="FFF882"/>
                </a:solidFill>
                <a:latin typeface="Arial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Arial" pitchFamily="34" charset="0"/>
              </a:rPr>
              <a:t>is the dried powdered mixture of 20 </a:t>
            </a:r>
            <a:r>
              <a:rPr lang="en-US" sz="2000" b="0" i="1" dirty="0" smtClean="0">
                <a:solidFill>
                  <a:schemeClr val="tx1"/>
                </a:solidFill>
                <a:effectLst/>
                <a:latin typeface="Arial" pitchFamily="34" charset="0"/>
              </a:rPr>
              <a:t>alkaloids obtained </a:t>
            </a:r>
            <a:r>
              <a:rPr lang="en-US" sz="2000" b="0" i="1" dirty="0" smtClean="0">
                <a:solidFill>
                  <a:schemeClr val="tx1"/>
                </a:solidFill>
                <a:effectLst/>
                <a:latin typeface="Arial" pitchFamily="34" charset="0"/>
              </a:rPr>
              <a:t>from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Arial" pitchFamily="34" charset="0"/>
              </a:rPr>
              <a:t>the </a:t>
            </a:r>
            <a:r>
              <a:rPr lang="en-US" sz="2000" b="0" i="1" dirty="0" smtClean="0">
                <a:solidFill>
                  <a:schemeClr val="tx1"/>
                </a:solidFill>
                <a:effectLst/>
                <a:latin typeface="Arial" pitchFamily="34" charset="0"/>
              </a:rPr>
              <a:t>	unripe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Arial" pitchFamily="34" charset="0"/>
              </a:rPr>
              <a:t>seed capsules of the poppy</a:t>
            </a:r>
          </a:p>
          <a:p>
            <a:pPr marL="228600" lvl="2" algn="l" eaLnBrk="0" hangingPunct="0">
              <a:buFont typeface="Times" pitchFamily="18" charset="0"/>
              <a:buNone/>
            </a:pPr>
            <a:endParaRPr lang="en-US" sz="2000" b="0" i="1" dirty="0"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228600" lvl="2" algn="l" eaLnBrk="0" hangingPunct="0">
              <a:buFont typeface="Times" pitchFamily="18" charset="0"/>
              <a:buChar char="•"/>
            </a:pPr>
            <a:r>
              <a:rPr lang="en-US" sz="20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000" i="1" u="sng" dirty="0">
                <a:latin typeface="Arial" pitchFamily="34" charset="0"/>
              </a:rPr>
              <a:t>Opiate</a:t>
            </a:r>
            <a:r>
              <a:rPr lang="en-US" sz="2000" b="0" i="1" dirty="0">
                <a:solidFill>
                  <a:srgbClr val="FFF8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Arial" pitchFamily="34" charset="0"/>
              </a:rPr>
              <a:t>refers to any agent derived from opium</a:t>
            </a:r>
          </a:p>
          <a:p>
            <a:pPr marL="228600" lvl="2" algn="l" eaLnBrk="0" hangingPunct="0">
              <a:buFont typeface="Times" pitchFamily="18" charset="0"/>
              <a:buChar char="•"/>
            </a:pPr>
            <a:endParaRPr lang="en-US" sz="2000" b="0" i="1" dirty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lvl="2" algn="l" eaLnBrk="0" hangingPunct="0">
              <a:buFont typeface="Times" pitchFamily="18" charset="0"/>
              <a:buChar char="•"/>
            </a:pPr>
            <a:r>
              <a:rPr lang="en-US" sz="20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000" b="1" u="sng" dirty="0">
                <a:latin typeface="Arial" pitchFamily="34" charset="0"/>
              </a:rPr>
              <a:t>Opioid</a:t>
            </a:r>
            <a:r>
              <a:rPr lang="en-US" sz="2000" b="1" dirty="0">
                <a:solidFill>
                  <a:srgbClr val="FFF8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itchFamily="34" charset="0"/>
              </a:rPr>
              <a:t>refers to all substances (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itchFamily="34" charset="0"/>
              </a:rPr>
              <a:t>exo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itchFamily="34" charset="0"/>
              </a:rPr>
              <a:t>genous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or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Arial" pitchFamily="34" charset="0"/>
              </a:rPr>
              <a:t>ndo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Arial" pitchFamily="34" charset="0"/>
              </a:rPr>
              <a:t>genous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itchFamily="34" charset="0"/>
              </a:rPr>
              <a:t>)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act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on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	opioid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receptors or with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morphine-like properties</a:t>
            </a:r>
          </a:p>
          <a:p>
            <a:pPr marL="228600" lvl="2" algn="l" eaLnBrk="0" hangingPunct="0">
              <a:buFont typeface="Times" pitchFamily="18" charset="0"/>
              <a:buChar char="•"/>
            </a:pPr>
            <a:endParaRPr lang="en-US" sz="2000" b="1" dirty="0">
              <a:latin typeface="Arial" pitchFamily="34" charset="0"/>
            </a:endParaRPr>
          </a:p>
          <a:p>
            <a:pPr marL="228600" lvl="2" algn="l" eaLnBrk="0" hangingPunct="0">
              <a:buFont typeface="Times" pitchFamily="18" charset="0"/>
              <a:buChar char="•"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Endogenous opioid peptides: Endorphins, </a:t>
            </a:r>
            <a:r>
              <a:rPr lang="en-US" sz="2000" b="1" dirty="0" err="1" smtClean="0">
                <a:latin typeface="Arial" pitchFamily="34" charset="0"/>
              </a:rPr>
              <a:t>Enkephalins</a:t>
            </a:r>
            <a:r>
              <a:rPr lang="en-US" sz="2000" b="1" dirty="0" smtClean="0">
                <a:latin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</a:rPr>
              <a:t>Dynorphins</a:t>
            </a:r>
            <a:endParaRPr lang="en-US" sz="2000" b="1" dirty="0" smtClean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lvl="2" algn="l" eaLnBrk="0" hangingPunct="0">
              <a:buFont typeface="Times" pitchFamily="18" charset="0"/>
              <a:buChar char="•"/>
            </a:pPr>
            <a:endParaRPr lang="en-US" sz="2000" b="1" dirty="0" smtClean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lvl="2" algn="l" eaLnBrk="0" hangingPunct="0">
              <a:buFont typeface="Times" pitchFamily="18" charset="0"/>
              <a:buChar char="•"/>
            </a:pPr>
            <a:endParaRPr lang="en-US" sz="2000" i="1" dirty="0" smtClean="0">
              <a:latin typeface="Arial" pitchFamily="34" charset="0"/>
            </a:endParaRPr>
          </a:p>
          <a:p>
            <a:pPr marL="228600" lvl="2" algn="l" eaLnBrk="0" hangingPunct="0">
              <a:buFont typeface="Times" pitchFamily="18" charset="0"/>
              <a:buChar char="•"/>
            </a:pPr>
            <a:endParaRPr lang="en-US" sz="2000" b="0" i="1" dirty="0" smtClean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lvl="2" algn="l" eaLnBrk="0" hangingPunct="0"/>
            <a:endParaRPr lang="en-US" sz="2000" b="0" i="1" dirty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lvl="2" algn="l" eaLnBrk="0" hangingPunct="0">
              <a:buFont typeface="Times" pitchFamily="18" charset="0"/>
              <a:buNone/>
            </a:pPr>
            <a:r>
              <a:rPr lang="en-US" sz="2000" i="1" dirty="0">
                <a:solidFill>
                  <a:srgbClr val="FFF8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	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2400" y="3131408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57200" eaLnBrk="1" hangingPunct="1">
              <a:spcBef>
                <a:spcPct val="50000"/>
              </a:spcBef>
            </a:pPr>
            <a:r>
              <a:rPr lang="en-US" sz="2000" b="1" dirty="0" smtClean="0">
                <a:latin typeface="Arial" charset="0"/>
              </a:rPr>
              <a:t>The p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rototypical agent of opioids is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morphine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: all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other opioids are </a:t>
            </a:r>
            <a:r>
              <a:rPr lang="en-US" sz="2000" b="1" dirty="0" smtClean="0">
                <a:latin typeface="Arial" charset="0"/>
              </a:rPr>
              <a:t>compared to morphine’s activity </a:t>
            </a:r>
            <a:r>
              <a:rPr lang="en-US" sz="2000" b="0" i="1" dirty="0" smtClean="0">
                <a:solidFill>
                  <a:schemeClr val="tx1"/>
                </a:solidFill>
                <a:latin typeface="Arial" charset="0"/>
              </a:rPr>
              <a:t>(a </a:t>
            </a:r>
            <a:r>
              <a:rPr lang="en-US" sz="2000" b="0" i="1" dirty="0">
                <a:solidFill>
                  <a:schemeClr val="tx1"/>
                </a:solidFill>
                <a:latin typeface="Arial" charset="0"/>
              </a:rPr>
              <a:t>natural opium </a:t>
            </a:r>
            <a:r>
              <a:rPr lang="en-US" sz="2000" b="0" i="1" dirty="0" smtClean="0">
                <a:solidFill>
                  <a:schemeClr val="tx1"/>
                </a:solidFill>
                <a:latin typeface="Arial" charset="0"/>
              </a:rPr>
              <a:t>alkaloid</a:t>
            </a:r>
            <a:r>
              <a:rPr lang="en-US" sz="2000" b="0" i="1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914400" lvl="1" indent="-457200" eaLnBrk="1" hangingPunct="1">
              <a:spcBef>
                <a:spcPct val="50000"/>
              </a:spcBef>
            </a:pPr>
            <a:endParaRPr lang="en-US" sz="2000" b="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94" y="4114801"/>
            <a:ext cx="8284339" cy="23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701407"/>
            <a:ext cx="7164288" cy="36004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F90DFF"/>
                </a:solidFill>
              </a:rPr>
              <a:t>URINARY TRACT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Increase tone of urinary sphincter; </a:t>
            </a:r>
            <a:r>
              <a:rPr lang="en-US" sz="2000" dirty="0" smtClean="0">
                <a:solidFill>
                  <a:srgbClr val="F90DFF"/>
                </a:solidFill>
              </a:rPr>
              <a:t>urinary retention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Decrease urine production (increased ADH secretion)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F90DFF"/>
                </a:solidFill>
              </a:rPr>
              <a:t>UTERUS: </a:t>
            </a:r>
            <a:r>
              <a:rPr lang="en-US" sz="2000" dirty="0" smtClean="0"/>
              <a:t>may be prolonged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F90DFF"/>
                </a:solidFill>
              </a:rPr>
              <a:t>BRONCHIAL SMOOTH MUSCLE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Therapeutic doses have no effect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High doses produce constriction (can </a:t>
            </a:r>
            <a:r>
              <a:rPr lang="en-US" sz="2000" dirty="0" smtClean="0">
                <a:solidFill>
                  <a:srgbClr val="F90DFF"/>
                </a:solidFill>
              </a:rPr>
              <a:t>aggravate asthma</a:t>
            </a:r>
            <a:r>
              <a:rPr lang="en-US" sz="2000" dirty="0" smtClean="0"/>
              <a:t>)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16632"/>
            <a:ext cx="580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90DFF"/>
                </a:solidFill>
              </a:rPr>
              <a:t>Pharmacological actions  (cont’d)</a:t>
            </a:r>
            <a:endParaRPr lang="en-US" sz="3200" b="1" dirty="0">
              <a:solidFill>
                <a:srgbClr val="F90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55104"/>
            <a:ext cx="8748464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90DFF"/>
                </a:solidFill>
              </a:rPr>
              <a:t>ACUTE TOXICITY</a:t>
            </a:r>
          </a:p>
          <a:p>
            <a:r>
              <a:rPr lang="en-US" sz="2000" b="1" dirty="0" smtClean="0">
                <a:solidFill>
                  <a:srgbClr val="F90DFF"/>
                </a:solidFill>
              </a:rPr>
              <a:t>Dose dependent</a:t>
            </a:r>
          </a:p>
          <a:p>
            <a:pPr lvl="1">
              <a:buNone/>
            </a:pPr>
            <a:r>
              <a:rPr lang="en-US" sz="2000" b="1" dirty="0" smtClean="0"/>
              <a:t>	</a:t>
            </a:r>
            <a:r>
              <a:rPr lang="en-US" sz="2000" b="1" i="1" dirty="0" smtClean="0">
                <a:solidFill>
                  <a:srgbClr val="F90DFF"/>
                </a:solidFill>
              </a:rPr>
              <a:t>Morphine (oral)</a:t>
            </a:r>
          </a:p>
          <a:p>
            <a:pPr lvl="1">
              <a:buNone/>
            </a:pPr>
            <a:r>
              <a:rPr lang="en-US" sz="2000" b="1" i="1" dirty="0" smtClean="0"/>
              <a:t>	</a:t>
            </a:r>
            <a:r>
              <a:rPr lang="en-US" sz="2000" i="1" dirty="0" smtClean="0"/>
              <a:t>	10 mg: therapy</a:t>
            </a:r>
          </a:p>
          <a:p>
            <a:pPr lvl="1">
              <a:buNone/>
            </a:pPr>
            <a:r>
              <a:rPr lang="en-US" sz="2000" i="1" dirty="0" smtClean="0"/>
              <a:t>		10-30 mg: adverse effects</a:t>
            </a:r>
          </a:p>
          <a:p>
            <a:pPr>
              <a:buNone/>
            </a:pPr>
            <a:r>
              <a:rPr lang="en-US" sz="2000" i="1" dirty="0" smtClean="0"/>
              <a:t>		30-120 mg: severe toxicity (respiratory depression)</a:t>
            </a:r>
          </a:p>
          <a:p>
            <a:pPr>
              <a:buNone/>
            </a:pPr>
            <a:r>
              <a:rPr lang="en-US" sz="2000" i="1" dirty="0" smtClean="0"/>
              <a:t>		&gt; 120 mg: lethal</a:t>
            </a:r>
          </a:p>
          <a:p>
            <a:r>
              <a:rPr lang="en-US" sz="2000" b="1" dirty="0" smtClean="0">
                <a:solidFill>
                  <a:srgbClr val="F90DFF"/>
                </a:solidFill>
              </a:rPr>
              <a:t>Symptoms</a:t>
            </a:r>
          </a:p>
          <a:p>
            <a:pPr marL="715963" indent="-715963">
              <a:buNone/>
            </a:pPr>
            <a:r>
              <a:rPr lang="en-US" sz="2000" dirty="0" smtClean="0"/>
              <a:t>	Profound coma; Depressed respiration (2 to 4/min); Cyanosis; Pinpoint pupils; </a:t>
            </a:r>
          </a:p>
          <a:p>
            <a:pPr marL="715963" indent="-715963">
              <a:buNone/>
            </a:pPr>
            <a:r>
              <a:rPr lang="en-US" sz="2000" dirty="0" smtClean="0"/>
              <a:t>	Low blood pressure; Low body temperature; </a:t>
            </a:r>
          </a:p>
          <a:p>
            <a:pPr marL="715963" indent="-715963">
              <a:buNone/>
            </a:pPr>
            <a:r>
              <a:rPr lang="en-US" sz="2000" dirty="0" smtClean="0"/>
              <a:t>	Decreased urine formation; </a:t>
            </a:r>
          </a:p>
          <a:p>
            <a:pPr marL="715963" indent="-715963">
              <a:buNone/>
            </a:pPr>
            <a:r>
              <a:rPr lang="en-US" sz="2000" dirty="0" smtClean="0"/>
              <a:t>	Constipation</a:t>
            </a:r>
          </a:p>
          <a:p>
            <a:pPr marL="715963" indent="-715963">
              <a:buNone/>
            </a:pPr>
            <a:r>
              <a:rPr lang="en-US" sz="2000" dirty="0" smtClean="0"/>
              <a:t>	Flaccid muscles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rgbClr val="F90DFF"/>
                </a:solidFill>
              </a:rPr>
              <a:t>Treatment</a:t>
            </a:r>
          </a:p>
          <a:p>
            <a:pPr>
              <a:buNone/>
            </a:pPr>
            <a:r>
              <a:rPr lang="en-US" sz="2000" dirty="0" smtClean="0"/>
              <a:t>		Ventilation (do not give 100% oxygen because it can induce apnea)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	</a:t>
            </a:r>
            <a:r>
              <a:rPr lang="en-US" sz="2000" dirty="0" err="1" smtClean="0">
                <a:solidFill>
                  <a:srgbClr val="F90DFF"/>
                </a:solidFill>
              </a:rPr>
              <a:t>Naloxone</a:t>
            </a:r>
            <a:r>
              <a:rPr lang="en-US" sz="2000" dirty="0" smtClean="0">
                <a:solidFill>
                  <a:srgbClr val="F90DFF"/>
                </a:solidFill>
              </a:rPr>
              <a:t> (</a:t>
            </a:r>
            <a:r>
              <a:rPr lang="en-US" sz="2000" dirty="0" err="1" smtClean="0">
                <a:solidFill>
                  <a:srgbClr val="F90DFF"/>
                </a:solidFill>
              </a:rPr>
              <a:t>Narcan</a:t>
            </a:r>
            <a:r>
              <a:rPr lang="en-US" sz="2000" dirty="0" smtClean="0">
                <a:solidFill>
                  <a:srgbClr val="F90DFF"/>
                </a:solidFill>
              </a:rPr>
              <a:t>) </a:t>
            </a:r>
            <a:r>
              <a:rPr lang="en-US" sz="2000" dirty="0" smtClean="0"/>
              <a:t>will reverse toxic signs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>
                <a:solidFill>
                  <a:srgbClr val="F90DFF"/>
                </a:solidFill>
              </a:rPr>
              <a:t>Naltrexone</a:t>
            </a:r>
            <a:r>
              <a:rPr lang="en-US" sz="2000" dirty="0" smtClean="0">
                <a:solidFill>
                  <a:srgbClr val="F90DFF"/>
                </a:solidFill>
              </a:rPr>
              <a:t> </a:t>
            </a:r>
            <a:r>
              <a:rPr lang="en-US" sz="2000" dirty="0" smtClean="0"/>
              <a:t>has a longer duration of action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188640"/>
            <a:ext cx="1737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90DFF"/>
                </a:solidFill>
              </a:rPr>
              <a:t>Toxicicity</a:t>
            </a:r>
            <a:endParaRPr lang="en-US" sz="3200" b="1" dirty="0">
              <a:solidFill>
                <a:srgbClr val="F90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6113"/>
            <a:ext cx="6172200" cy="64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90DFF"/>
                </a:solidFill>
              </a:rPr>
              <a:t>Tolerance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24936" cy="37444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With </a:t>
            </a:r>
            <a:r>
              <a:rPr lang="en-US" sz="2000" dirty="0"/>
              <a:t>continued use, progressively more and more </a:t>
            </a:r>
            <a:r>
              <a:rPr lang="en-US" sz="2000" dirty="0" err="1" smtClean="0"/>
              <a:t>opioid</a:t>
            </a:r>
            <a:r>
              <a:rPr lang="en-US" sz="2000" dirty="0" smtClean="0"/>
              <a:t> </a:t>
            </a:r>
            <a:r>
              <a:rPr lang="en-US" sz="2000" dirty="0"/>
              <a:t>is necessary to </a:t>
            </a:r>
            <a:r>
              <a:rPr lang="en-US" sz="2000" dirty="0" smtClean="0"/>
              <a:t>	produce </a:t>
            </a:r>
            <a:r>
              <a:rPr lang="en-US" sz="2000" dirty="0"/>
              <a:t>the same effect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/>
              <a:t> Tolerance develops in</a:t>
            </a:r>
          </a:p>
          <a:p>
            <a:pPr lvl="1" indent="-238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Analgesic, euphoric, sedative actions, Emetic</a:t>
            </a:r>
          </a:p>
          <a:p>
            <a:pPr lvl="1" indent="-238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Biliary</a:t>
            </a:r>
            <a:r>
              <a:rPr lang="en-US" sz="2000" dirty="0" smtClean="0"/>
              <a:t> and urethral sphincter muscles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 smtClean="0"/>
              <a:t> Tolerance does not develop in</a:t>
            </a:r>
          </a:p>
          <a:p>
            <a:pPr lvl="1" indent="-238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Miosis</a:t>
            </a:r>
            <a:endParaRPr lang="en-US" sz="2000" dirty="0" smtClean="0"/>
          </a:p>
          <a:p>
            <a:pPr lvl="1" indent="-23813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Constipation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i="1" dirty="0" smtClean="0"/>
              <a:t>Symptoms of </a:t>
            </a:r>
            <a:r>
              <a:rPr lang="en-US" sz="2000" i="1" dirty="0" err="1" smtClean="0"/>
              <a:t>opioid</a:t>
            </a:r>
            <a:r>
              <a:rPr lang="en-US" sz="2000" i="1" dirty="0" smtClean="0"/>
              <a:t> withdrawal:  </a:t>
            </a:r>
          </a:p>
          <a:p>
            <a:pPr>
              <a:buNone/>
            </a:pPr>
            <a:r>
              <a:rPr lang="en-US" sz="2000" i="1" dirty="0" smtClean="0"/>
              <a:t>		Diaphoresis (excessive sweating), </a:t>
            </a:r>
            <a:r>
              <a:rPr lang="en-US" sz="2000" i="1" dirty="0" err="1" smtClean="0"/>
              <a:t>Lacrimation</a:t>
            </a:r>
            <a:r>
              <a:rPr lang="en-US" sz="2000" i="1" dirty="0" smtClean="0"/>
              <a:t> (tears), </a:t>
            </a:r>
            <a:r>
              <a:rPr lang="en-US" sz="2000" i="1" dirty="0" err="1" smtClean="0"/>
              <a:t>Coryza</a:t>
            </a:r>
            <a:r>
              <a:rPr lang="en-US" sz="2000" i="1" dirty="0" smtClean="0"/>
              <a:t> 	(acute 	rhinitis), Tachycardia, Abdominal cramps, Nausea, Vomiting</a:t>
            </a:r>
          </a:p>
          <a:p>
            <a:pPr lvl="1" indent="-742950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>
              <a:latin typeface="Futura" pitchFamily="1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115616" y="4941168"/>
            <a:ext cx="7128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Physical Dependence: </a:t>
            </a:r>
            <a:r>
              <a:rPr lang="en-US" sz="2000" i="1" dirty="0" smtClean="0"/>
              <a:t>A state of adaptation that is manifested by a drug class specific withdrawal syndrome that can be produced by abrupt cessation, rapid dose reduction, decreasing blood level of the drug, and/or administration of an antagonist.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following response tolerance may develop after repeated use of an opioid?</a:t>
            </a:r>
          </a:p>
          <a:p>
            <a:pPr marL="890587" lvl="1" indent="-457200">
              <a:lnSpc>
                <a:spcPct val="90000"/>
              </a:lnSpc>
              <a:buAutoNum type="alphaUcPeriod"/>
            </a:pPr>
            <a:r>
              <a:rPr lang="en-US" sz="2000" dirty="0" smtClean="0"/>
              <a:t>Analgesic</a:t>
            </a:r>
          </a:p>
          <a:p>
            <a:pPr marL="890587" lvl="1" indent="-457200">
              <a:lnSpc>
                <a:spcPct val="90000"/>
              </a:lnSpc>
              <a:buAutoNum type="alphaUcPeriod"/>
            </a:pPr>
            <a:r>
              <a:rPr lang="en-US" sz="2000" dirty="0" smtClean="0"/>
              <a:t>Euphoric</a:t>
            </a:r>
          </a:p>
          <a:p>
            <a:pPr marL="890587" lvl="1" indent="-457200">
              <a:lnSpc>
                <a:spcPct val="90000"/>
              </a:lnSpc>
              <a:buAutoNum type="alphaUcPeriod"/>
            </a:pPr>
            <a:r>
              <a:rPr lang="en-US" sz="2000" dirty="0" smtClean="0"/>
              <a:t>Sedative actions</a:t>
            </a:r>
          </a:p>
          <a:p>
            <a:pPr marL="890587" lvl="1" indent="-457200">
              <a:lnSpc>
                <a:spcPct val="90000"/>
              </a:lnSpc>
              <a:buAutoNum type="alphaUcPeriod"/>
            </a:pPr>
            <a:r>
              <a:rPr lang="en-US" sz="2000" dirty="0" smtClean="0"/>
              <a:t>Emetic</a:t>
            </a:r>
          </a:p>
          <a:p>
            <a:pPr marL="890587" lvl="1" indent="-457200">
              <a:lnSpc>
                <a:spcPct val="90000"/>
              </a:lnSpc>
              <a:buAutoNum type="alphaUcPeriod"/>
            </a:pPr>
            <a:r>
              <a:rPr lang="en-US" sz="2000" dirty="0" smtClean="0"/>
              <a:t>Biliary </a:t>
            </a:r>
            <a:r>
              <a:rPr lang="en-US" sz="2000" dirty="0"/>
              <a:t>and urethral sphincter </a:t>
            </a:r>
            <a:r>
              <a:rPr lang="en-US" sz="2000" dirty="0" smtClean="0"/>
              <a:t>muscle spasm</a:t>
            </a:r>
          </a:p>
          <a:p>
            <a:pPr marL="890587" lvl="1" indent="-457200">
              <a:lnSpc>
                <a:spcPct val="90000"/>
              </a:lnSpc>
              <a:buAutoNum type="alphaUcPeriod"/>
            </a:pPr>
            <a:r>
              <a:rPr lang="en-US" sz="2000" dirty="0" smtClean="0"/>
              <a:t>All of the above</a:t>
            </a:r>
          </a:p>
          <a:p>
            <a:pPr marL="433387" lvl="1">
              <a:lnSpc>
                <a:spcPct val="90000"/>
              </a:lnSpc>
            </a:pPr>
            <a:endParaRPr lang="en-US" sz="2000" dirty="0" smtClean="0"/>
          </a:p>
          <a:p>
            <a:pPr marL="433387" lvl="1">
              <a:lnSpc>
                <a:spcPct val="90000"/>
              </a:lnSpc>
            </a:pPr>
            <a:endParaRPr lang="en-US" sz="2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667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 of following response tolerance may </a:t>
            </a:r>
            <a:r>
              <a:rPr lang="en-US" dirty="0" smtClean="0"/>
              <a:t>not develop after </a:t>
            </a:r>
            <a:r>
              <a:rPr lang="en-US" dirty="0"/>
              <a:t>repeated use of an opioid</a:t>
            </a:r>
            <a:r>
              <a:rPr lang="en-US" dirty="0" smtClean="0"/>
              <a:t>?</a:t>
            </a:r>
          </a:p>
          <a:p>
            <a:r>
              <a:rPr lang="en-US" dirty="0" smtClean="0"/>
              <a:t>[Select all that apply]</a:t>
            </a:r>
          </a:p>
          <a:p>
            <a:pPr marL="342900" indent="-342900">
              <a:buAutoNum type="alphaUcPeriod"/>
            </a:pPr>
            <a:r>
              <a:rPr lang="en-US" dirty="0" smtClean="0"/>
              <a:t>Analgesic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Miosis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Constipation</a:t>
            </a:r>
          </a:p>
          <a:p>
            <a:pPr marL="342900" indent="-342900">
              <a:buAutoNum type="alphaUcPeriod"/>
            </a:pPr>
            <a:r>
              <a:rPr lang="en-US" dirty="0" smtClean="0"/>
              <a:t>Euphoric</a:t>
            </a:r>
          </a:p>
          <a:p>
            <a:pPr marL="342900" indent="-342900">
              <a:buAutoNum type="alphaUcPeriod"/>
            </a:pPr>
            <a:r>
              <a:rPr lang="en-US" dirty="0" smtClean="0"/>
              <a:t>Emesis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2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90" y="914400"/>
            <a:ext cx="6285710" cy="48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7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6" y="2133600"/>
            <a:ext cx="8859702" cy="1759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25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Opioid Drug Interactions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0376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4437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First-pass </a:t>
            </a:r>
            <a:r>
              <a:rPr lang="en-US" dirty="0" smtClean="0"/>
              <a:t>metabolism: morphine (high) vs codeine or oxycodone (low)	</a:t>
            </a:r>
          </a:p>
          <a:p>
            <a:pPr lvl="1"/>
            <a:r>
              <a:rPr lang="en-US" dirty="0" smtClean="0"/>
              <a:t>Mucosa and transdermal delivery</a:t>
            </a:r>
          </a:p>
          <a:p>
            <a:pPr marL="347663" lvl="1" indent="-347663">
              <a:buAutoNum type="arabicPeriod" startAt="2"/>
            </a:pPr>
            <a:r>
              <a:rPr lang="en-US" dirty="0" smtClean="0"/>
              <a:t>Opioids distribution and redistribution: relate to blood flow</a:t>
            </a:r>
          </a:p>
          <a:p>
            <a:pPr marL="0" lvl="1"/>
            <a:r>
              <a:rPr lang="en-US" dirty="0"/>
              <a:t>	</a:t>
            </a:r>
            <a:r>
              <a:rPr lang="en-US" dirty="0" smtClean="0"/>
              <a:t>Fentanyl redistribution: fat and muscle redistribution</a:t>
            </a:r>
          </a:p>
          <a:p>
            <a:pPr marL="342900" lvl="1" indent="-342900" defTabSz="347663">
              <a:buAutoNum type="arabicPeriod" startAt="3"/>
            </a:pPr>
            <a:r>
              <a:rPr lang="en-US" dirty="0" smtClean="0"/>
              <a:t>CYP3A4 in </a:t>
            </a:r>
            <a:r>
              <a:rPr lang="en-US" dirty="0"/>
              <a:t>the mucosa of the small </a:t>
            </a:r>
            <a:r>
              <a:rPr lang="en-US" dirty="0" smtClean="0"/>
              <a:t>intestine </a:t>
            </a:r>
            <a:r>
              <a:rPr lang="en-US" dirty="0"/>
              <a:t>contributes to the </a:t>
            </a:r>
            <a:endParaRPr lang="en-US" dirty="0" smtClean="0"/>
          </a:p>
          <a:p>
            <a:pPr marL="0" lvl="1" defTabSz="347663"/>
            <a:r>
              <a:rPr lang="en-US" dirty="0"/>
              <a:t>	</a:t>
            </a:r>
            <a:r>
              <a:rPr lang="en-US" dirty="0" smtClean="0"/>
              <a:t>first-pass </a:t>
            </a:r>
            <a:r>
              <a:rPr lang="en-US" dirty="0"/>
              <a:t>metabolism of </a:t>
            </a:r>
            <a:r>
              <a:rPr lang="en-US" dirty="0" smtClean="0"/>
              <a:t>fentanyl</a:t>
            </a:r>
          </a:p>
          <a:p>
            <a:pPr marL="0" lvl="1" defTabSz="347663"/>
            <a:r>
              <a:rPr lang="en-US" dirty="0" smtClean="0"/>
              <a:t>4. Codeine undergo </a:t>
            </a:r>
            <a:r>
              <a:rPr lang="en-US" dirty="0"/>
              <a:t>metabolism </a:t>
            </a:r>
            <a:r>
              <a:rPr lang="en-US" dirty="0" smtClean="0"/>
              <a:t>by CYP2D6 producing metabolites </a:t>
            </a:r>
            <a:r>
              <a:rPr lang="en-US" dirty="0"/>
              <a:t>of greater </a:t>
            </a:r>
            <a:r>
              <a:rPr lang="en-US" dirty="0" smtClean="0"/>
              <a:t>potency</a:t>
            </a:r>
          </a:p>
          <a:p>
            <a:pPr marL="0" lvl="1" defTabSz="347663"/>
            <a:r>
              <a:rPr lang="en-US" dirty="0" smtClean="0"/>
              <a:t>5. </a:t>
            </a:r>
            <a:r>
              <a:rPr lang="en-US" dirty="0"/>
              <a:t>Genetic polymorphism of CYP2D6 has been documented and linked to the </a:t>
            </a:r>
            <a:r>
              <a:rPr lang="en-US" dirty="0" smtClean="0"/>
              <a:t>variation</a:t>
            </a:r>
          </a:p>
          <a:p>
            <a:pPr marL="0" lvl="1" defTabSz="347663"/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in analgesic and adverse responses </a:t>
            </a:r>
            <a:r>
              <a:rPr lang="en-US" dirty="0" smtClean="0"/>
              <a:t>(codeine caused respiratory depression death</a:t>
            </a:r>
          </a:p>
          <a:p>
            <a:pPr marL="0" lvl="1" defTabSz="347663"/>
            <a:r>
              <a:rPr lang="en-US" dirty="0"/>
              <a:t>	</a:t>
            </a:r>
            <a:r>
              <a:rPr lang="en-US" dirty="0" smtClean="0"/>
              <a:t> in pediatric patients: caution to use codeine in kids)</a:t>
            </a:r>
          </a:p>
          <a:p>
            <a:pPr marL="0" lvl="1" defTabSz="347663"/>
            <a:r>
              <a:rPr lang="en-US" dirty="0" smtClean="0"/>
              <a:t>6. </a:t>
            </a:r>
            <a:r>
              <a:rPr lang="en-US" dirty="0"/>
              <a:t>The most important hepatic pathway for </a:t>
            </a:r>
            <a:r>
              <a:rPr lang="en-US" dirty="0" smtClean="0"/>
              <a:t>metabolism of opioids </a:t>
            </a:r>
            <a:r>
              <a:rPr lang="en-US" dirty="0"/>
              <a:t>is </a:t>
            </a:r>
            <a:r>
              <a:rPr lang="en-US" dirty="0" smtClean="0"/>
              <a:t>CYP2B6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3533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96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63" y="299601"/>
            <a:ext cx="7516274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7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10" y="504417"/>
            <a:ext cx="7554379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64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F90DFF"/>
                </a:solidFill>
              </a:rPr>
              <a:t>GPCR and A</a:t>
            </a:r>
            <a:r>
              <a:rPr lang="en-US" sz="2400" b="1" dirty="0" smtClean="0">
                <a:solidFill>
                  <a:srgbClr val="F90DFF"/>
                </a:solidFill>
              </a:rPr>
              <a:t>nalgesic</a:t>
            </a:r>
            <a:endParaRPr lang="en-US" sz="2400" b="1" dirty="0">
              <a:solidFill>
                <a:srgbClr val="F90DFF"/>
              </a:solidFill>
              <a:latin typeface="Arial" charset="0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>
                <a:solidFill>
                  <a:srgbClr val="F90DFF"/>
                </a:solidFill>
                <a:latin typeface="Symbol" pitchFamily="1" charset="2"/>
              </a:rPr>
              <a:t>m</a:t>
            </a:r>
            <a:r>
              <a:rPr lang="en-US" sz="2400" b="1" dirty="0" smtClean="0">
                <a:solidFill>
                  <a:srgbClr val="F90DFF"/>
                </a:solidFill>
                <a:latin typeface="Arial" charset="0"/>
              </a:rPr>
              <a:t> receptor (MOR)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primarily responsible for</a:t>
            </a:r>
            <a:r>
              <a:rPr lang="en-US" sz="2400" dirty="0">
                <a:solidFill>
                  <a:srgbClr val="F90DFF"/>
                </a:solidFill>
                <a:latin typeface="Arial" charset="0"/>
              </a:rPr>
              <a:t> analgesia</a:t>
            </a:r>
            <a:r>
              <a:rPr lang="en-US" sz="24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b="0" dirty="0">
                <a:solidFill>
                  <a:srgbClr val="F90DFF"/>
                </a:solidFill>
                <a:latin typeface="Arial" charset="0"/>
              </a:rPr>
              <a:t>euphoria</a:t>
            </a:r>
            <a:r>
              <a:rPr lang="en-US" sz="24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>
                <a:solidFill>
                  <a:srgbClr val="F90DFF"/>
                </a:solidFill>
                <a:latin typeface="Arial" charset="0"/>
              </a:rPr>
              <a:t>respiratory depression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US" sz="2400" b="0" dirty="0">
                <a:solidFill>
                  <a:srgbClr val="F90DFF"/>
                </a:solidFill>
                <a:latin typeface="Arial" charset="0"/>
              </a:rPr>
              <a:t>physical </a:t>
            </a:r>
            <a:r>
              <a:rPr lang="en-US" sz="2400" dirty="0">
                <a:solidFill>
                  <a:srgbClr val="F90DFF"/>
                </a:solidFill>
                <a:latin typeface="Arial" charset="0"/>
              </a:rPr>
              <a:t>dependence</a:t>
            </a:r>
          </a:p>
          <a:p>
            <a:pPr marL="1371600" lvl="2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1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Agonists: </a:t>
            </a:r>
            <a:r>
              <a:rPr lang="en-US" sz="2000" b="0" dirty="0">
                <a:solidFill>
                  <a:srgbClr val="F90DFF"/>
                </a:solidFill>
                <a:latin typeface="Arial" charset="0"/>
              </a:rPr>
              <a:t>Endorphins, </a:t>
            </a:r>
            <a:r>
              <a:rPr lang="en-US" sz="2000" b="0" dirty="0" err="1">
                <a:solidFill>
                  <a:srgbClr val="F90DFF"/>
                </a:solidFill>
                <a:latin typeface="Arial" charset="0"/>
              </a:rPr>
              <a:t>enkephalins</a:t>
            </a:r>
            <a:r>
              <a:rPr lang="en-US" sz="2000" b="0" dirty="0">
                <a:solidFill>
                  <a:srgbClr val="F90DFF"/>
                </a:solidFill>
                <a:latin typeface="Arial" charset="0"/>
              </a:rPr>
              <a:t>, morphine, </a:t>
            </a:r>
            <a:r>
              <a:rPr lang="en-US" sz="2000" b="0" dirty="0" err="1">
                <a:solidFill>
                  <a:srgbClr val="F90DFF"/>
                </a:solidFill>
                <a:latin typeface="Arial" charset="0"/>
              </a:rPr>
              <a:t>fentanyl</a:t>
            </a:r>
            <a:r>
              <a:rPr lang="en-US" sz="2000" b="0" dirty="0">
                <a:solidFill>
                  <a:srgbClr val="F90DFF"/>
                </a:solidFill>
                <a:latin typeface="Arial" charset="0"/>
              </a:rPr>
              <a:t>, methadone, </a:t>
            </a:r>
            <a:r>
              <a:rPr lang="en-US" sz="2000" b="0" dirty="0" err="1">
                <a:solidFill>
                  <a:srgbClr val="F90DFF"/>
                </a:solidFill>
                <a:latin typeface="Arial" charset="0"/>
              </a:rPr>
              <a:t>meperidine</a:t>
            </a:r>
            <a:r>
              <a:rPr lang="en-US" sz="2000" b="0" dirty="0">
                <a:solidFill>
                  <a:srgbClr val="F90DFF"/>
                </a:solidFill>
                <a:latin typeface="Arial" charset="0"/>
              </a:rPr>
              <a:t>, and others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>
                <a:solidFill>
                  <a:srgbClr val="F90DFF"/>
                </a:solidFill>
                <a:latin typeface="Symbol" pitchFamily="1" charset="2"/>
              </a:rPr>
              <a:t>k</a:t>
            </a:r>
            <a:r>
              <a:rPr lang="en-US" sz="2400" b="1" dirty="0" smtClean="0">
                <a:solidFill>
                  <a:srgbClr val="F90D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90DFF"/>
                </a:solidFill>
                <a:latin typeface="Arial" charset="0"/>
              </a:rPr>
              <a:t>receptor </a:t>
            </a:r>
            <a:r>
              <a:rPr lang="en-US" sz="2400" b="1" dirty="0" smtClean="0">
                <a:solidFill>
                  <a:srgbClr val="F90DFF"/>
                </a:solidFill>
                <a:latin typeface="Arial" charset="0"/>
              </a:rPr>
              <a:t>(KOR)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</a:rPr>
              <a:t>- responsible for mixed-action agonists and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analgesia</a:t>
            </a:r>
            <a:r>
              <a:rPr lang="en-US" sz="2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at the level of the spinal cord</a:t>
            </a:r>
            <a:r>
              <a:rPr lang="en-US" sz="24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b="0" dirty="0">
                <a:solidFill>
                  <a:srgbClr val="F90DFF"/>
                </a:solidFill>
                <a:latin typeface="Arial" charset="0"/>
              </a:rPr>
              <a:t>sedation</a:t>
            </a:r>
            <a:r>
              <a:rPr lang="en-US" sz="2400" b="0" dirty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en-US" sz="2400" b="0" dirty="0">
                <a:solidFill>
                  <a:srgbClr val="F90DFF"/>
                </a:solidFill>
                <a:latin typeface="Arial" charset="0"/>
              </a:rPr>
              <a:t>dysphoria</a:t>
            </a:r>
          </a:p>
          <a:p>
            <a:pPr marL="1371600" lvl="2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1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Agonists: </a:t>
            </a:r>
            <a:r>
              <a:rPr lang="en-US" sz="2000" b="0" dirty="0" err="1">
                <a:solidFill>
                  <a:srgbClr val="F90DFF"/>
                </a:solidFill>
                <a:latin typeface="Arial" charset="0"/>
              </a:rPr>
              <a:t>Dynorphins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Arial" charset="0"/>
              </a:rPr>
              <a:t>pentazocine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Arial" charset="0"/>
              </a:rPr>
              <a:t>butorphanol</a:t>
            </a:r>
            <a:endParaRPr lang="en-US" sz="2000" b="0" dirty="0">
              <a:solidFill>
                <a:schemeClr val="tx1"/>
              </a:solidFill>
              <a:latin typeface="Arial" charset="0"/>
            </a:endParaRP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>
                <a:solidFill>
                  <a:srgbClr val="F90DFF"/>
                </a:solidFill>
                <a:latin typeface="Symbol" pitchFamily="1" charset="2"/>
              </a:rPr>
              <a:t>d</a:t>
            </a:r>
            <a:r>
              <a:rPr lang="en-US" sz="2400" b="1" dirty="0" smtClean="0">
                <a:solidFill>
                  <a:srgbClr val="F90D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90DFF"/>
                </a:solidFill>
                <a:latin typeface="Arial" charset="0"/>
              </a:rPr>
              <a:t>receptor  </a:t>
            </a:r>
            <a:r>
              <a:rPr lang="en-US" sz="2400" b="1" dirty="0" smtClean="0">
                <a:solidFill>
                  <a:srgbClr val="F90DFF"/>
                </a:solidFill>
                <a:latin typeface="Arial" charset="0"/>
              </a:rPr>
              <a:t>(DOR) 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sz="2400" b="1" dirty="0">
                <a:solidFill>
                  <a:srgbClr val="FF33CC"/>
                </a:solidFill>
              </a:rPr>
              <a:t>anxiolytic </a:t>
            </a:r>
            <a:r>
              <a:rPr lang="en-US" sz="2400" dirty="0"/>
              <a:t>and antidepressant activity</a:t>
            </a:r>
            <a:endParaRPr lang="en-US" sz="2400" b="0" dirty="0">
              <a:solidFill>
                <a:schemeClr val="tx1"/>
              </a:solidFill>
              <a:latin typeface="Arial" charset="0"/>
            </a:endParaRPr>
          </a:p>
          <a:p>
            <a:pPr marL="1371600" lvl="2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1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Agonists: </a:t>
            </a:r>
            <a:r>
              <a:rPr lang="en-US" sz="2000" b="0" dirty="0" err="1" smtClean="0">
                <a:solidFill>
                  <a:srgbClr val="F90DFF"/>
                </a:solidFill>
                <a:latin typeface="Arial" charset="0"/>
              </a:rPr>
              <a:t>Enkephalins</a:t>
            </a:r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morphine, codeine</a:t>
            </a:r>
            <a:endParaRPr lang="en-US" sz="2000" b="0" u="sng" dirty="0">
              <a:solidFill>
                <a:schemeClr val="tx1"/>
              </a:solidFill>
              <a:latin typeface="Arial" charset="0"/>
            </a:endParaRPr>
          </a:p>
          <a:p>
            <a:pPr marL="1371600" lvl="2" indent="-457200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0" u="sng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157192"/>
            <a:ext cx="7396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Which one of the following opioids produces the strongest analgesic effect?</a:t>
            </a:r>
          </a:p>
          <a:p>
            <a:r>
              <a:rPr lang="en-US" b="1" dirty="0"/>
              <a:t>Which one of the following opioids produces </a:t>
            </a:r>
            <a:r>
              <a:rPr lang="en-US" b="1" dirty="0" smtClean="0"/>
              <a:t>a weaker analgesic </a:t>
            </a:r>
            <a:r>
              <a:rPr lang="en-US" b="1" dirty="0"/>
              <a:t>effect</a:t>
            </a:r>
            <a:r>
              <a:rPr lang="en-US" b="1" dirty="0" smtClean="0"/>
              <a:t>?</a:t>
            </a:r>
          </a:p>
          <a:p>
            <a:r>
              <a:rPr lang="en-US" b="1" smtClean="0"/>
              <a:t> </a:t>
            </a:r>
          </a:p>
          <a:p>
            <a:r>
              <a:rPr lang="en-US" b="1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91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69877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following may be a target for management of chronic pain?</a:t>
            </a:r>
          </a:p>
          <a:p>
            <a:pPr marL="342900" indent="-342900">
              <a:buAutoNum type="alphaUcPeriod"/>
            </a:pPr>
            <a:r>
              <a:rPr lang="en-US" dirty="0" smtClean="0"/>
              <a:t>Transient receptor potential family (TRPV1, TRPA1)</a:t>
            </a:r>
          </a:p>
          <a:p>
            <a:pPr marL="342900" indent="-342900">
              <a:buAutoNum type="alphaUcPeriod"/>
            </a:pPr>
            <a:r>
              <a:rPr lang="en-US" dirty="0" smtClean="0"/>
              <a:t>P2X</a:t>
            </a:r>
          </a:p>
          <a:p>
            <a:pPr marL="342900" indent="-342900">
              <a:buAutoNum type="alphaUcPeriod"/>
            </a:pPr>
            <a:r>
              <a:rPr lang="en-US" dirty="0" smtClean="0"/>
              <a:t>Na channels (Nav1.7, 1.8, 1.9, Lidocaine, </a:t>
            </a:r>
            <a:r>
              <a:rPr lang="en-US" dirty="0" err="1" smtClean="0"/>
              <a:t>mexiletine</a:t>
            </a:r>
            <a:r>
              <a:rPr lang="en-US" dirty="0" smtClean="0"/>
              <a:t>, centipede toxin)</a:t>
            </a:r>
          </a:p>
          <a:p>
            <a:pPr marL="342900" indent="-342900">
              <a:buAutoNum type="alphaUcPeriod"/>
            </a:pPr>
            <a:r>
              <a:rPr lang="en-US" dirty="0" smtClean="0"/>
              <a:t>N-type Ca channels (</a:t>
            </a:r>
            <a:r>
              <a:rPr lang="en-US" dirty="0" err="1" smtClean="0"/>
              <a:t>Ziconotide</a:t>
            </a:r>
            <a:r>
              <a:rPr lang="en-US" dirty="0" smtClean="0"/>
              <a:t>)</a:t>
            </a:r>
          </a:p>
          <a:p>
            <a:pPr marL="342900" indent="-342900">
              <a:buAutoNum type="alphaUcPeriod"/>
            </a:pPr>
            <a:r>
              <a:rPr lang="en-US" dirty="0" smtClean="0"/>
              <a:t>Alpha2delta1 subunit of Ca channel (gabapentin/</a:t>
            </a:r>
            <a:r>
              <a:rPr lang="en-US" dirty="0" err="1" smtClean="0"/>
              <a:t>pregabelin</a:t>
            </a:r>
            <a:r>
              <a:rPr lang="en-US" dirty="0" smtClean="0"/>
              <a:t>)</a:t>
            </a:r>
          </a:p>
          <a:p>
            <a:pPr marL="342900" indent="-342900">
              <a:buAutoNum type="alphaUcPeriod"/>
            </a:pPr>
            <a:r>
              <a:rPr lang="en-US" dirty="0" smtClean="0"/>
              <a:t>NMDA receptors (ketamine)</a:t>
            </a:r>
          </a:p>
          <a:p>
            <a:pPr marL="342900" indent="-342900">
              <a:buAutoNum type="alphaUcPeriod"/>
            </a:pPr>
            <a:r>
              <a:rPr lang="en-US" dirty="0" smtClean="0"/>
              <a:t>CB1 receptors (cannabinoids, CBD/THC)</a:t>
            </a:r>
          </a:p>
          <a:p>
            <a:pPr marL="342900" indent="-342900">
              <a:buAutoNum type="alphaUcPeriod"/>
            </a:pPr>
            <a:r>
              <a:rPr lang="en-US" dirty="0" smtClean="0"/>
              <a:t>All of the above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5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324"/>
            <a:ext cx="8153400" cy="724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 following is the therapeutic effect of opioids? 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Analgesia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Euphoria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Nausea and vomiting</a:t>
            </a:r>
          </a:p>
          <a:p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Respiratory depression</a:t>
            </a:r>
          </a:p>
          <a:p>
            <a:pPr>
              <a:lnSpc>
                <a:spcPct val="107000"/>
              </a:lnSpc>
            </a:pP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following is a type of opioid receptor that has analgesic effect? [Select all that apply]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µ receptor or MOR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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receptor or KOR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receptor (DOR)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CB1 receptor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GABA-A receptor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 following is an endogenous opioid peptide?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[Select all that apply]</a:t>
            </a:r>
          </a:p>
          <a:p>
            <a:pPr>
              <a:lnSpc>
                <a:spcPct val="107000"/>
              </a:lnSpc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Endorphins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Enkephalins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Dynorphins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Morphine</a:t>
            </a: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 following is paired correctly?</a:t>
            </a:r>
          </a:p>
          <a:p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Endorphins / analgesic, respiratory depression, euphoria, MOR</a:t>
            </a:r>
          </a:p>
          <a:p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16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Enkephalins</a:t>
            </a: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analgesic, anxiolytic, MOD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Dynorphins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analgesic, sedation, </a:t>
            </a:r>
            <a:r>
              <a:rPr lang="en-US" sz="1600" dirty="0" smtClean="0"/>
              <a:t> dysphoria, MOK</a:t>
            </a:r>
          </a:p>
          <a:p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All of the above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164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90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US" sz="2400" b="1" dirty="0" smtClean="0">
                <a:solidFill>
                  <a:srgbClr val="F90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opioid analgesics in the ascending pathways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28600" y="1143000"/>
            <a:ext cx="41764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>
              <a:spcAft>
                <a:spcPts val="600"/>
              </a:spcAft>
            </a:pPr>
            <a:r>
              <a:rPr lang="en-US" sz="2000" b="0" i="1" dirty="0">
                <a:solidFill>
                  <a:schemeClr val="tx1"/>
                </a:solidFill>
                <a:latin typeface="Arial" pitchFamily="34" charset="0"/>
              </a:rPr>
              <a:t>A: Direct action of </a:t>
            </a: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</a:rPr>
              <a:t>opioid </a:t>
            </a:r>
            <a:r>
              <a:rPr lang="en-US" sz="2000" b="0" i="1" dirty="0">
                <a:solidFill>
                  <a:schemeClr val="tx1"/>
                </a:solidFill>
                <a:latin typeface="Arial" pitchFamily="34" charset="0"/>
              </a:rPr>
              <a:t>on </a:t>
            </a: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</a:rPr>
              <a:t>inflamed or damaged peripheral tissues (nociceptors). </a:t>
            </a:r>
          </a:p>
          <a:p>
            <a:pPr marL="354013" indent="-354013">
              <a:spcAft>
                <a:spcPts val="600"/>
              </a:spcAft>
            </a:pPr>
            <a:endParaRPr lang="en-US" sz="2000" b="0" i="1" dirty="0">
              <a:solidFill>
                <a:schemeClr val="tx1"/>
              </a:solidFill>
              <a:latin typeface="Arial" pitchFamily="34" charset="0"/>
            </a:endParaRPr>
          </a:p>
          <a:p>
            <a:pPr marL="354013" indent="-354013">
              <a:spcAft>
                <a:spcPts val="600"/>
              </a:spcAft>
            </a:pP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</a:rPr>
              <a:t>B</a:t>
            </a:r>
            <a:r>
              <a:rPr lang="en-US" sz="2000" b="0" i="1" dirty="0">
                <a:solidFill>
                  <a:schemeClr val="tx1"/>
                </a:solidFill>
                <a:latin typeface="Arial" pitchFamily="34" charset="0"/>
              </a:rPr>
              <a:t>: Inhibition </a:t>
            </a: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</a:rPr>
              <a:t>occurs </a:t>
            </a:r>
            <a:r>
              <a:rPr lang="en-US" sz="2000" b="0" i="1" dirty="0">
                <a:solidFill>
                  <a:schemeClr val="tx1"/>
                </a:solidFill>
                <a:latin typeface="Arial" pitchFamily="34" charset="0"/>
              </a:rPr>
              <a:t>in the spinal </a:t>
            </a: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</a:rPr>
              <a:t>cord (nociceptive transmission). </a:t>
            </a:r>
          </a:p>
          <a:p>
            <a:pPr marL="354013" indent="-354013">
              <a:spcAft>
                <a:spcPts val="600"/>
              </a:spcAft>
            </a:pPr>
            <a:endParaRPr lang="en-US" sz="2000" b="0" i="1" dirty="0">
              <a:solidFill>
                <a:schemeClr val="tx1"/>
              </a:solidFill>
              <a:latin typeface="Arial" pitchFamily="34" charset="0"/>
            </a:endParaRPr>
          </a:p>
          <a:p>
            <a:pPr marL="354013" indent="-354013">
              <a:spcAft>
                <a:spcPts val="600"/>
              </a:spcAft>
            </a:pP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</a:rPr>
              <a:t>C</a:t>
            </a:r>
            <a:r>
              <a:rPr lang="en-US" sz="2000" b="0" i="1" dirty="0">
                <a:solidFill>
                  <a:schemeClr val="tx1"/>
                </a:solidFill>
                <a:latin typeface="Arial" pitchFamily="34" charset="0"/>
              </a:rPr>
              <a:t>: Possible sites of action in the </a:t>
            </a: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</a:rPr>
              <a:t>thalamus (relay pathway).</a:t>
            </a:r>
            <a:endParaRPr lang="en-US" sz="2000" b="0" i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050" y="838200"/>
            <a:ext cx="4353533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708" y="620484"/>
            <a:ext cx="3498120" cy="62375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741" y="990600"/>
            <a:ext cx="2895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333333"/>
                </a:solidFill>
                <a:latin typeface="Source Sans Pro"/>
              </a:rPr>
              <a:t>FIGURE 31–3</a:t>
            </a:r>
          </a:p>
          <a:p>
            <a:r>
              <a:rPr lang="en-US" dirty="0">
                <a:solidFill>
                  <a:srgbClr val="343536"/>
                </a:solidFill>
                <a:latin typeface="Source Sans Pro"/>
              </a:rPr>
              <a:t>Brainstem local circuitry underlying the modulating effect of µ-opioid receptor (MOR)–mediated analgesia on descending pathways. The pain-inhibitory neuron is indirectly activated by opioids (exogenous or endogenous), which inhibit an inhibitory (GABAergic) interneuron. This results in </a:t>
            </a:r>
            <a:r>
              <a:rPr lang="en-US" i="1" dirty="0">
                <a:solidFill>
                  <a:srgbClr val="343536"/>
                </a:solidFill>
                <a:latin typeface="Source Sans Pro"/>
              </a:rPr>
              <a:t>enhanced</a:t>
            </a:r>
            <a:r>
              <a:rPr lang="en-US" dirty="0">
                <a:solidFill>
                  <a:srgbClr val="343536"/>
                </a:solidFill>
                <a:latin typeface="Source Sans Pro"/>
              </a:rPr>
              <a:t> inhibition of nociceptive processing in the dorsal horn of the spinal cord</a:t>
            </a:r>
            <a:endParaRPr lang="en-US" b="0" i="0" dirty="0">
              <a:solidFill>
                <a:srgbClr val="343536"/>
              </a:solidFill>
              <a:effectLst/>
              <a:latin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057400"/>
            <a:ext cx="2104132" cy="24754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42746" y="3988"/>
            <a:ext cx="9144000" cy="6164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90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of opioid analgesics in the descending pathways </a:t>
            </a:r>
            <a:endParaRPr lang="en-US" sz="2400" b="1" dirty="0" smtClean="0">
              <a:solidFill>
                <a:srgbClr val="F90D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3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144" y="188640"/>
            <a:ext cx="792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ommon Opioid Receptor Signaling Pathways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90600"/>
            <a:ext cx="4577071" cy="56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1805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90DFF"/>
                </a:solidFill>
              </a:rPr>
              <a:t>Potential receptor mechanisms of analgesic drugs.</a:t>
            </a:r>
          </a:p>
        </p:txBody>
      </p:sp>
      <p:pic>
        <p:nvPicPr>
          <p:cNvPr id="23557" name="Picture 8" descr="http://www.accesspharmacy.com/images/special/mulow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7550" y="-365125"/>
            <a:ext cx="666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611560" y="1124744"/>
            <a:ext cx="75608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Action potentials reaching the dorsal horn can be attenuated at the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presynaptic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 ending by opioids that decrease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</a:rPr>
              <a:t>VGCC (N-type).</a:t>
            </a:r>
            <a:endParaRPr lang="en-US" sz="2000" b="0" dirty="0">
              <a:solidFill>
                <a:schemeClr val="tx1"/>
              </a:solidFill>
              <a:latin typeface="Arial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2000" b="0" dirty="0" err="1">
                <a:solidFill>
                  <a:schemeClr val="tx1"/>
                </a:solidFill>
                <a:latin typeface="Arial" pitchFamily="34" charset="0"/>
              </a:rPr>
              <a:t>VGCC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 inhibition leads to decreased transmitter release.</a:t>
            </a: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2000" b="0" dirty="0" err="1">
                <a:solidFill>
                  <a:schemeClr val="tx1"/>
                </a:solidFill>
                <a:latin typeface="Arial" pitchFamily="34" charset="0"/>
              </a:rPr>
              <a:t>Opioids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 also inhibit the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postsynaptic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 neuron by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enhancing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 K current resulting in </a:t>
            </a:r>
            <a:r>
              <a:rPr lang="en-US" sz="2000" b="0" dirty="0" err="1">
                <a:solidFill>
                  <a:schemeClr val="tx1"/>
                </a:solidFill>
                <a:latin typeface="Arial" pitchFamily="34" charset="0"/>
              </a:rPr>
              <a:t>hyperpolarization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4221088"/>
            <a:ext cx="8424936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0D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Inhibitory actions on Ca2+ channel at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90D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presynaptic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0D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0D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0D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K channel at postsynaptic sites</a:t>
            </a:r>
          </a:p>
        </p:txBody>
      </p:sp>
    </p:spTree>
    <p:extLst>
      <p:ext uri="{BB962C8B-B14F-4D97-AF65-F5344CB8AC3E}">
        <p14:creationId xmlns:p14="http://schemas.microsoft.com/office/powerpoint/2010/main" val="10253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0" cy="16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analgesic effect of opioids is caused by neuronal inhibition. Which of the following cellular response accounts for opioid-caused neuronal inhibition?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Endogenous neuropeptide release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Ca channel activation and cell membrane depolarization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 channel activation and cell membrane hyperpolarization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Enhancement of GABA neurotransmission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1948</Words>
  <Application>Microsoft Office PowerPoint</Application>
  <PresentationFormat>On-screen Show (4:3)</PresentationFormat>
  <Paragraphs>293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BlinkMacSystemFont</vt:lpstr>
      <vt:lpstr>Calibri</vt:lpstr>
      <vt:lpstr>Futura</vt:lpstr>
      <vt:lpstr>Source Sans Pro</vt:lpstr>
      <vt:lpstr>Symbol</vt:lpstr>
      <vt:lpstr>Times</vt:lpstr>
      <vt:lpstr>Times New Roman</vt:lpstr>
      <vt:lpstr>Wingdings</vt:lpstr>
      <vt:lpstr>Office Theme</vt:lpstr>
      <vt:lpstr>Learning objectives </vt:lpstr>
      <vt:lpstr>PowerPoint Presentation</vt:lpstr>
      <vt:lpstr>PowerPoint Presentation</vt:lpstr>
      <vt:lpstr>PowerPoint Presentation</vt:lpstr>
      <vt:lpstr>Action of opioid analgesics in the ascending pathways </vt:lpstr>
      <vt:lpstr>PowerPoint Presentation</vt:lpstr>
      <vt:lpstr>PowerPoint Presentation</vt:lpstr>
      <vt:lpstr>Potential receptor mechanisms of analgesic drugs.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Tolerance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Philadelphia College of Osteopathic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Desuo Wang, PhD, MD</cp:lastModifiedBy>
  <cp:revision>74</cp:revision>
  <cp:lastPrinted>2023-01-30T18:43:33Z</cp:lastPrinted>
  <dcterms:created xsi:type="dcterms:W3CDTF">2017-04-14T19:44:09Z</dcterms:created>
  <dcterms:modified xsi:type="dcterms:W3CDTF">2023-02-01T03:44:32Z</dcterms:modified>
</cp:coreProperties>
</file>